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1" r:id="rId2"/>
    <p:sldId id="2562" r:id="rId3"/>
    <p:sldId id="2563" r:id="rId4"/>
    <p:sldId id="2564" r:id="rId5"/>
    <p:sldId id="2565" r:id="rId6"/>
    <p:sldId id="2566" r:id="rId7"/>
    <p:sldId id="2567" r:id="rId8"/>
    <p:sldId id="2568" r:id="rId9"/>
    <p:sldId id="2569" r:id="rId10"/>
    <p:sldId id="2570" r:id="rId11"/>
    <p:sldId id="2571" r:id="rId12"/>
    <p:sldId id="2572" r:id="rId13"/>
    <p:sldId id="2573" r:id="rId14"/>
    <p:sldId id="2574" r:id="rId15"/>
    <p:sldId id="2575" r:id="rId16"/>
    <p:sldId id="2576" r:id="rId17"/>
    <p:sldId id="2577" r:id="rId18"/>
    <p:sldId id="2578" r:id="rId19"/>
    <p:sldId id="2579" r:id="rId20"/>
    <p:sldId id="2580" r:id="rId21"/>
    <p:sldId id="2581" r:id="rId22"/>
    <p:sldId id="2582" r:id="rId23"/>
    <p:sldId id="2583" r:id="rId24"/>
    <p:sldId id="2584" r:id="rId25"/>
    <p:sldId id="2585" r:id="rId26"/>
    <p:sldId id="2586" r:id="rId27"/>
    <p:sldId id="258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he History of the Art of Book Printing: From Manuscripts to Modern Presses" id="{39632039-A39F-4A83-9F03-8DD6477BE1A3}">
          <p14:sldIdLst>
            <p14:sldId id="2561"/>
            <p14:sldId id="2562"/>
          </p14:sldIdLst>
        </p14:section>
        <p14:section name="Ancient Manuscripts and Early Writing Systems" id="{7E65B686-C5E7-410E-871F-9B2548815464}">
          <p14:sldIdLst>
            <p14:sldId id="2563"/>
            <p14:sldId id="2564"/>
            <p14:sldId id="2565"/>
            <p14:sldId id="2566"/>
          </p14:sldIdLst>
        </p14:section>
        <p14:section name="The Invention of Movable Type Printing" id="{BBE7439F-E195-46C6-A885-651D17E485F0}">
          <p14:sldIdLst>
            <p14:sldId id="2567"/>
            <p14:sldId id="2568"/>
            <p14:sldId id="2569"/>
            <p14:sldId id="2570"/>
          </p14:sldIdLst>
        </p14:section>
        <p14:section name="The Spread of Printing Technology in Europe" id="{859C11DD-A535-4FD1-915B-70E619109DEE}">
          <p14:sldIdLst>
            <p14:sldId id="2571"/>
            <p14:sldId id="2572"/>
            <p14:sldId id="2573"/>
            <p14:sldId id="2574"/>
          </p14:sldIdLst>
        </p14:section>
        <p14:section name="Advancements in Printing Techniques" id="{2AD62D7C-431A-445F-8878-1E3BD24CD140}">
          <p14:sldIdLst>
            <p14:sldId id="2575"/>
            <p14:sldId id="2576"/>
            <p14:sldId id="2577"/>
            <p14:sldId id="2578"/>
          </p14:sldIdLst>
        </p14:section>
        <p14:section name="The Rise of Digital Printing" id="{E5A4AAAD-BEE4-42CB-AB68-956AAD375934}">
          <p14:sldIdLst>
            <p14:sldId id="2579"/>
            <p14:sldId id="2580"/>
            <p14:sldId id="2581"/>
            <p14:sldId id="2582"/>
          </p14:sldIdLst>
        </p14:section>
        <p14:section name="The Future of Book Printing" id="{0F5E1336-FDD4-4A32-B1D4-87B203F4C711}">
          <p14:sldIdLst>
            <p14:sldId id="2583"/>
            <p14:sldId id="2584"/>
            <p14:sldId id="2585"/>
            <p14:sldId id="2586"/>
          </p14:sldIdLst>
        </p14:section>
        <p14:section name="Conclusion" id="{DEEB792E-1348-4B81-BD46-880449B7A781}">
          <p14:sldIdLst>
            <p14:sldId id="2587"/>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0796" autoAdjust="0"/>
  </p:normalViewPr>
  <p:slideViewPr>
    <p:cSldViewPr snapToGrid="0" showGuides="1">
      <p:cViewPr varScale="1">
        <p:scale>
          <a:sx n="67" d="100"/>
          <a:sy n="67" d="100"/>
        </p:scale>
        <p:origin x="1380" y="288"/>
      </p:cViewPr>
      <p:guideLst>
        <p:guide orient="horz" pos="2160"/>
        <p:guide pos="3840"/>
      </p:guideLst>
    </p:cSldViewPr>
  </p:slideViewPr>
  <p:notesTextViewPr>
    <p:cViewPr>
      <p:scale>
        <a:sx n="1" d="1"/>
        <a:sy n="1" d="1"/>
      </p:scale>
      <p:origin x="0" y="0"/>
    </p:cViewPr>
  </p:notesTextViewPr>
  <p:sorterViewPr>
    <p:cViewPr>
      <p:scale>
        <a:sx n="100" d="100"/>
        <a:sy n="100" d="100"/>
      </p:scale>
      <p:origin x="0" y="-798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13C137-5A33-47EF-89F3-9B93937E1805}"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US"/>
        </a:p>
      </dgm:t>
    </dgm:pt>
    <dgm:pt modelId="{5255C50C-4A8C-495C-836D-0B65C295683D}">
      <dgm:prSet phldrT="[Text]"/>
      <dgm:spPr/>
      <dgm:t>
        <a:bodyPr/>
        <a:lstStyle/>
        <a:p>
          <a:r>
            <a:rPr lang="en-US" dirty="0"/>
            <a:t>Ancient Manuscripts and Early Writing Systems</a:t>
          </a:r>
        </a:p>
      </dgm:t>
    </dgm:pt>
    <dgm:pt modelId="{88B46FB5-7585-4F8E-A558-CD804EFD53DB}" type="parTrans" cxnId="{1451F619-CE61-4ACA-927B-7E454AB6D539}">
      <dgm:prSet/>
      <dgm:spPr/>
      <dgm:t>
        <a:bodyPr/>
        <a:lstStyle/>
        <a:p>
          <a:endParaRPr lang="en-US"/>
        </a:p>
      </dgm:t>
    </dgm:pt>
    <dgm:pt modelId="{1E5EC12B-5993-47FD-A7C5-7CD836B8DC80}" type="sibTrans" cxnId="{1451F619-CE61-4ACA-927B-7E454AB6D539}">
      <dgm:prSet/>
      <dgm:spPr/>
      <dgm:t>
        <a:bodyPr/>
        <a:lstStyle/>
        <a:p>
          <a:endParaRPr lang="en-US"/>
        </a:p>
      </dgm:t>
    </dgm:pt>
    <dgm:pt modelId="{69AB1C49-A27D-4454-8706-199F784D478B}">
      <dgm:prSet/>
      <dgm:spPr/>
      <dgm:t>
        <a:bodyPr/>
        <a:lstStyle/>
        <a:p>
          <a:r>
            <a:rPr lang="en-US"/>
            <a:t>The Invention of Movable Type Printing</a:t>
          </a:r>
          <a:endParaRPr lang="en-US" dirty="0"/>
        </a:p>
      </dgm:t>
    </dgm:pt>
    <dgm:pt modelId="{35DF47C7-9542-4FA0-B66A-0FD461299C88}" type="parTrans" cxnId="{44BA93C1-D23C-4422-B131-12D64DF22BA6}">
      <dgm:prSet/>
      <dgm:spPr/>
      <dgm:t>
        <a:bodyPr/>
        <a:lstStyle/>
        <a:p>
          <a:endParaRPr lang="en-US"/>
        </a:p>
      </dgm:t>
    </dgm:pt>
    <dgm:pt modelId="{D890948F-8490-462A-AFF2-C4DF249C0B39}" type="sibTrans" cxnId="{44BA93C1-D23C-4422-B131-12D64DF22BA6}">
      <dgm:prSet/>
      <dgm:spPr/>
      <dgm:t>
        <a:bodyPr/>
        <a:lstStyle/>
        <a:p>
          <a:endParaRPr lang="en-US"/>
        </a:p>
      </dgm:t>
    </dgm:pt>
    <dgm:pt modelId="{73C794ED-5DEE-407B-AC86-EBBBC2A97059}">
      <dgm:prSet/>
      <dgm:spPr/>
      <dgm:t>
        <a:bodyPr/>
        <a:lstStyle/>
        <a:p>
          <a:r>
            <a:rPr lang="en-US"/>
            <a:t>The Spread of Printing Technology in Europe</a:t>
          </a:r>
          <a:endParaRPr lang="en-US" dirty="0"/>
        </a:p>
      </dgm:t>
    </dgm:pt>
    <dgm:pt modelId="{2C27E9A1-E993-4679-B979-E5647C2C1F84}" type="parTrans" cxnId="{8BFC8736-456D-4721-89B9-C4F36C9B56BA}">
      <dgm:prSet/>
      <dgm:spPr/>
      <dgm:t>
        <a:bodyPr/>
        <a:lstStyle/>
        <a:p>
          <a:endParaRPr lang="en-US"/>
        </a:p>
      </dgm:t>
    </dgm:pt>
    <dgm:pt modelId="{0A6892E5-EADD-4538-9DF8-632FF67FA651}" type="sibTrans" cxnId="{8BFC8736-456D-4721-89B9-C4F36C9B56BA}">
      <dgm:prSet/>
      <dgm:spPr/>
      <dgm:t>
        <a:bodyPr/>
        <a:lstStyle/>
        <a:p>
          <a:endParaRPr lang="en-US"/>
        </a:p>
      </dgm:t>
    </dgm:pt>
    <dgm:pt modelId="{F9E64CCE-357C-4E9F-9EC1-38C6A2857633}">
      <dgm:prSet/>
      <dgm:spPr/>
      <dgm:t>
        <a:bodyPr/>
        <a:lstStyle/>
        <a:p>
          <a:r>
            <a:rPr lang="en-US"/>
            <a:t>Advancements in Printing Techniques</a:t>
          </a:r>
          <a:endParaRPr lang="en-US" dirty="0"/>
        </a:p>
      </dgm:t>
    </dgm:pt>
    <dgm:pt modelId="{9819E8E0-AA5D-414A-891D-50DC2EC98121}" type="parTrans" cxnId="{D1E6B469-29D6-4169-850B-89B5D26C751F}">
      <dgm:prSet/>
      <dgm:spPr/>
      <dgm:t>
        <a:bodyPr/>
        <a:lstStyle/>
        <a:p>
          <a:endParaRPr lang="en-US"/>
        </a:p>
      </dgm:t>
    </dgm:pt>
    <dgm:pt modelId="{9E06AB8D-28FF-4EC5-88FB-10CFCF30EE87}" type="sibTrans" cxnId="{D1E6B469-29D6-4169-850B-89B5D26C751F}">
      <dgm:prSet/>
      <dgm:spPr/>
      <dgm:t>
        <a:bodyPr/>
        <a:lstStyle/>
        <a:p>
          <a:endParaRPr lang="en-US"/>
        </a:p>
      </dgm:t>
    </dgm:pt>
    <dgm:pt modelId="{BE7D2F13-AE5A-4A1D-ABC2-052A0F5B9549}">
      <dgm:prSet/>
      <dgm:spPr/>
      <dgm:t>
        <a:bodyPr/>
        <a:lstStyle/>
        <a:p>
          <a:r>
            <a:rPr lang="en-US"/>
            <a:t>The Rise of Digital Printing</a:t>
          </a:r>
          <a:endParaRPr lang="en-US" dirty="0"/>
        </a:p>
      </dgm:t>
    </dgm:pt>
    <dgm:pt modelId="{B16D3432-BA47-424D-A17D-07C24C1DC64B}" type="parTrans" cxnId="{55212179-589F-44D3-94DB-0D717E4A5ABE}">
      <dgm:prSet/>
      <dgm:spPr/>
      <dgm:t>
        <a:bodyPr/>
        <a:lstStyle/>
        <a:p>
          <a:endParaRPr lang="en-US"/>
        </a:p>
      </dgm:t>
    </dgm:pt>
    <dgm:pt modelId="{1EB194A1-76AE-4B27-91A6-FE55C737E2BC}" type="sibTrans" cxnId="{55212179-589F-44D3-94DB-0D717E4A5ABE}">
      <dgm:prSet/>
      <dgm:spPr/>
      <dgm:t>
        <a:bodyPr/>
        <a:lstStyle/>
        <a:p>
          <a:endParaRPr lang="en-US"/>
        </a:p>
      </dgm:t>
    </dgm:pt>
    <dgm:pt modelId="{CD0A772A-9DB3-4A3B-A897-A8E3EA940C50}">
      <dgm:prSet/>
      <dgm:spPr/>
      <dgm:t>
        <a:bodyPr/>
        <a:lstStyle/>
        <a:p>
          <a:r>
            <a:rPr lang="en-US"/>
            <a:t>The Future of Book Printing</a:t>
          </a:r>
        </a:p>
      </dgm:t>
    </dgm:pt>
    <dgm:pt modelId="{B7566CDB-0AEC-45D5-BC35-54F52E06D815}" type="parTrans" cxnId="{D5B76F10-68F8-4E65-ADA8-2936730C506D}">
      <dgm:prSet/>
      <dgm:spPr/>
      <dgm:t>
        <a:bodyPr/>
        <a:lstStyle/>
        <a:p>
          <a:endParaRPr lang="en-US"/>
        </a:p>
      </dgm:t>
    </dgm:pt>
    <dgm:pt modelId="{61C28F7F-088E-481A-AA7F-A72D18DFECE6}" type="sibTrans" cxnId="{D5B76F10-68F8-4E65-ADA8-2936730C506D}">
      <dgm:prSet/>
      <dgm:spPr/>
      <dgm:t>
        <a:bodyPr/>
        <a:lstStyle/>
        <a:p>
          <a:endParaRPr lang="en-US"/>
        </a:p>
      </dgm:t>
    </dgm:pt>
    <dgm:pt modelId="{85D80907-2975-4E18-B46F-77A4B5E1E273}" type="pres">
      <dgm:prSet presAssocID="{4413C137-5A33-47EF-89F3-9B93937E1805}" presName="diagram" presStyleCnt="0">
        <dgm:presLayoutVars>
          <dgm:dir/>
          <dgm:resizeHandles val="exact"/>
        </dgm:presLayoutVars>
      </dgm:prSet>
      <dgm:spPr/>
    </dgm:pt>
    <dgm:pt modelId="{D7255BA8-E7FC-4883-ACA5-DDA9CE9CA295}" type="pres">
      <dgm:prSet presAssocID="{5255C50C-4A8C-495C-836D-0B65C295683D}" presName="node" presStyleLbl="node1" presStyleIdx="0" presStyleCnt="6">
        <dgm:presLayoutVars>
          <dgm:bulletEnabled val="1"/>
        </dgm:presLayoutVars>
      </dgm:prSet>
      <dgm:spPr/>
    </dgm:pt>
    <dgm:pt modelId="{DC6F35E2-E331-4EBE-AD99-F52E5E064E1A}" type="pres">
      <dgm:prSet presAssocID="{1E5EC12B-5993-47FD-A7C5-7CD836B8DC80}" presName="sibTrans" presStyleCnt="0"/>
      <dgm:spPr/>
    </dgm:pt>
    <dgm:pt modelId="{CC9A07D5-DF32-4307-A1C6-835FAFE37D49}" type="pres">
      <dgm:prSet presAssocID="{69AB1C49-A27D-4454-8706-199F784D478B}" presName="node" presStyleLbl="node1" presStyleIdx="1" presStyleCnt="6">
        <dgm:presLayoutVars>
          <dgm:bulletEnabled val="1"/>
        </dgm:presLayoutVars>
      </dgm:prSet>
      <dgm:spPr/>
    </dgm:pt>
    <dgm:pt modelId="{5BC8E275-7301-4D79-93CD-CF0466AA058C}" type="pres">
      <dgm:prSet presAssocID="{D890948F-8490-462A-AFF2-C4DF249C0B39}" presName="sibTrans" presStyleCnt="0"/>
      <dgm:spPr/>
    </dgm:pt>
    <dgm:pt modelId="{A581F081-E018-42A4-87E0-1573922F2587}" type="pres">
      <dgm:prSet presAssocID="{73C794ED-5DEE-407B-AC86-EBBBC2A97059}" presName="node" presStyleLbl="node1" presStyleIdx="2" presStyleCnt="6">
        <dgm:presLayoutVars>
          <dgm:bulletEnabled val="1"/>
        </dgm:presLayoutVars>
      </dgm:prSet>
      <dgm:spPr/>
    </dgm:pt>
    <dgm:pt modelId="{1EF55250-78D1-4309-8976-B4588085475E}" type="pres">
      <dgm:prSet presAssocID="{0A6892E5-EADD-4538-9DF8-632FF67FA651}" presName="sibTrans" presStyleCnt="0"/>
      <dgm:spPr/>
    </dgm:pt>
    <dgm:pt modelId="{AE3E4059-4F50-46B1-80C3-45360890ADE3}" type="pres">
      <dgm:prSet presAssocID="{F9E64CCE-357C-4E9F-9EC1-38C6A2857633}" presName="node" presStyleLbl="node1" presStyleIdx="3" presStyleCnt="6">
        <dgm:presLayoutVars>
          <dgm:bulletEnabled val="1"/>
        </dgm:presLayoutVars>
      </dgm:prSet>
      <dgm:spPr/>
    </dgm:pt>
    <dgm:pt modelId="{33B6F95F-4C67-4BE0-95D5-F3C43A297799}" type="pres">
      <dgm:prSet presAssocID="{9E06AB8D-28FF-4EC5-88FB-10CFCF30EE87}" presName="sibTrans" presStyleCnt="0"/>
      <dgm:spPr/>
    </dgm:pt>
    <dgm:pt modelId="{84D700AA-EDA7-4EDA-AFF4-261EA6EF5D42}" type="pres">
      <dgm:prSet presAssocID="{BE7D2F13-AE5A-4A1D-ABC2-052A0F5B9549}" presName="node" presStyleLbl="node1" presStyleIdx="4" presStyleCnt="6">
        <dgm:presLayoutVars>
          <dgm:bulletEnabled val="1"/>
        </dgm:presLayoutVars>
      </dgm:prSet>
      <dgm:spPr/>
    </dgm:pt>
    <dgm:pt modelId="{64ACC48B-2228-46A0-BF82-B1CCA331BB00}" type="pres">
      <dgm:prSet presAssocID="{1EB194A1-76AE-4B27-91A6-FE55C737E2BC}" presName="sibTrans" presStyleCnt="0"/>
      <dgm:spPr/>
    </dgm:pt>
    <dgm:pt modelId="{65C7B444-1DE2-4F14-9026-3760237C3E35}" type="pres">
      <dgm:prSet presAssocID="{CD0A772A-9DB3-4A3B-A897-A8E3EA940C50}" presName="node" presStyleLbl="node1" presStyleIdx="5" presStyleCnt="6">
        <dgm:presLayoutVars>
          <dgm:bulletEnabled val="1"/>
        </dgm:presLayoutVars>
      </dgm:prSet>
      <dgm:spPr/>
    </dgm:pt>
  </dgm:ptLst>
  <dgm:cxnLst>
    <dgm:cxn modelId="{D698B703-4CAC-4ACD-A25B-B75649536F8B}" type="presOf" srcId="{F9E64CCE-357C-4E9F-9EC1-38C6A2857633}" destId="{AE3E4059-4F50-46B1-80C3-45360890ADE3}" srcOrd="0" destOrd="0" presId="urn:microsoft.com/office/officeart/2005/8/layout/default"/>
    <dgm:cxn modelId="{D5B76F10-68F8-4E65-ADA8-2936730C506D}" srcId="{4413C137-5A33-47EF-89F3-9B93937E1805}" destId="{CD0A772A-9DB3-4A3B-A897-A8E3EA940C50}" srcOrd="5" destOrd="0" parTransId="{B7566CDB-0AEC-45D5-BC35-54F52E06D815}" sibTransId="{61C28F7F-088E-481A-AA7F-A72D18DFECE6}"/>
    <dgm:cxn modelId="{1451F619-CE61-4ACA-927B-7E454AB6D539}" srcId="{4413C137-5A33-47EF-89F3-9B93937E1805}" destId="{5255C50C-4A8C-495C-836D-0B65C295683D}" srcOrd="0" destOrd="0" parTransId="{88B46FB5-7585-4F8E-A558-CD804EFD53DB}" sibTransId="{1E5EC12B-5993-47FD-A7C5-7CD836B8DC80}"/>
    <dgm:cxn modelId="{4FB5E11B-3C79-4D3C-A013-C229AF2C29A0}" type="presOf" srcId="{73C794ED-5DEE-407B-AC86-EBBBC2A97059}" destId="{A581F081-E018-42A4-87E0-1573922F2587}" srcOrd="0" destOrd="0" presId="urn:microsoft.com/office/officeart/2005/8/layout/default"/>
    <dgm:cxn modelId="{8BFC8736-456D-4721-89B9-C4F36C9B56BA}" srcId="{4413C137-5A33-47EF-89F3-9B93937E1805}" destId="{73C794ED-5DEE-407B-AC86-EBBBC2A97059}" srcOrd="2" destOrd="0" parTransId="{2C27E9A1-E993-4679-B979-E5647C2C1F84}" sibTransId="{0A6892E5-EADD-4538-9DF8-632FF67FA651}"/>
    <dgm:cxn modelId="{89D0155F-112B-4DF6-A95D-D2781A4156BE}" type="presOf" srcId="{69AB1C49-A27D-4454-8706-199F784D478B}" destId="{CC9A07D5-DF32-4307-A1C6-835FAFE37D49}" srcOrd="0" destOrd="0" presId="urn:microsoft.com/office/officeart/2005/8/layout/default"/>
    <dgm:cxn modelId="{D1E6B469-29D6-4169-850B-89B5D26C751F}" srcId="{4413C137-5A33-47EF-89F3-9B93937E1805}" destId="{F9E64CCE-357C-4E9F-9EC1-38C6A2857633}" srcOrd="3" destOrd="0" parTransId="{9819E8E0-AA5D-414A-891D-50DC2EC98121}" sibTransId="{9E06AB8D-28FF-4EC5-88FB-10CFCF30EE87}"/>
    <dgm:cxn modelId="{55212179-589F-44D3-94DB-0D717E4A5ABE}" srcId="{4413C137-5A33-47EF-89F3-9B93937E1805}" destId="{BE7D2F13-AE5A-4A1D-ABC2-052A0F5B9549}" srcOrd="4" destOrd="0" parTransId="{B16D3432-BA47-424D-A17D-07C24C1DC64B}" sibTransId="{1EB194A1-76AE-4B27-91A6-FE55C737E2BC}"/>
    <dgm:cxn modelId="{6F84E488-CFF8-4D20-9C65-C03C0E746679}" type="presOf" srcId="{CD0A772A-9DB3-4A3B-A897-A8E3EA940C50}" destId="{65C7B444-1DE2-4F14-9026-3760237C3E35}" srcOrd="0" destOrd="0" presId="urn:microsoft.com/office/officeart/2005/8/layout/default"/>
    <dgm:cxn modelId="{7C5CC68F-7C4A-456F-A58B-D892D0FD1D9F}" type="presOf" srcId="{BE7D2F13-AE5A-4A1D-ABC2-052A0F5B9549}" destId="{84D700AA-EDA7-4EDA-AFF4-261EA6EF5D42}" srcOrd="0" destOrd="0" presId="urn:microsoft.com/office/officeart/2005/8/layout/default"/>
    <dgm:cxn modelId="{7F86D49E-7E53-40B8-8B7C-AAB77C399EA0}" type="presOf" srcId="{4413C137-5A33-47EF-89F3-9B93937E1805}" destId="{85D80907-2975-4E18-B46F-77A4B5E1E273}" srcOrd="0" destOrd="0" presId="urn:microsoft.com/office/officeart/2005/8/layout/default"/>
    <dgm:cxn modelId="{44BA93C1-D23C-4422-B131-12D64DF22BA6}" srcId="{4413C137-5A33-47EF-89F3-9B93937E1805}" destId="{69AB1C49-A27D-4454-8706-199F784D478B}" srcOrd="1" destOrd="0" parTransId="{35DF47C7-9542-4FA0-B66A-0FD461299C88}" sibTransId="{D890948F-8490-462A-AFF2-C4DF249C0B39}"/>
    <dgm:cxn modelId="{1CC6C6C7-3C81-418A-8996-13B9722CFF62}" type="presOf" srcId="{5255C50C-4A8C-495C-836D-0B65C295683D}" destId="{D7255BA8-E7FC-4883-ACA5-DDA9CE9CA295}" srcOrd="0" destOrd="0" presId="urn:microsoft.com/office/officeart/2005/8/layout/default"/>
    <dgm:cxn modelId="{7E2C40BA-EE2D-40A6-8628-CBA300CF1AA5}" type="presParOf" srcId="{85D80907-2975-4E18-B46F-77A4B5E1E273}" destId="{D7255BA8-E7FC-4883-ACA5-DDA9CE9CA295}" srcOrd="0" destOrd="0" presId="urn:microsoft.com/office/officeart/2005/8/layout/default"/>
    <dgm:cxn modelId="{1C8BE7D1-3321-4521-B69B-4DC6CA57E32A}" type="presParOf" srcId="{85D80907-2975-4E18-B46F-77A4B5E1E273}" destId="{DC6F35E2-E331-4EBE-AD99-F52E5E064E1A}" srcOrd="1" destOrd="0" presId="urn:microsoft.com/office/officeart/2005/8/layout/default"/>
    <dgm:cxn modelId="{9EB27BF1-F597-431D-8E26-1918290EEC65}" type="presParOf" srcId="{85D80907-2975-4E18-B46F-77A4B5E1E273}" destId="{CC9A07D5-DF32-4307-A1C6-835FAFE37D49}" srcOrd="2" destOrd="0" presId="urn:microsoft.com/office/officeart/2005/8/layout/default"/>
    <dgm:cxn modelId="{EDA10B10-26B3-4152-AAAB-045FE31811ED}" type="presParOf" srcId="{85D80907-2975-4E18-B46F-77A4B5E1E273}" destId="{5BC8E275-7301-4D79-93CD-CF0466AA058C}" srcOrd="3" destOrd="0" presId="urn:microsoft.com/office/officeart/2005/8/layout/default"/>
    <dgm:cxn modelId="{D69F4DD0-BB7E-422F-82AF-D6AF5D9400EF}" type="presParOf" srcId="{85D80907-2975-4E18-B46F-77A4B5E1E273}" destId="{A581F081-E018-42A4-87E0-1573922F2587}" srcOrd="4" destOrd="0" presId="urn:microsoft.com/office/officeart/2005/8/layout/default"/>
    <dgm:cxn modelId="{85A46900-A4A7-4468-9B35-AAF358CEAC21}" type="presParOf" srcId="{85D80907-2975-4E18-B46F-77A4B5E1E273}" destId="{1EF55250-78D1-4309-8976-B4588085475E}" srcOrd="5" destOrd="0" presId="urn:microsoft.com/office/officeart/2005/8/layout/default"/>
    <dgm:cxn modelId="{F984FAFE-8B19-4E32-8197-9C1AB2243FC2}" type="presParOf" srcId="{85D80907-2975-4E18-B46F-77A4B5E1E273}" destId="{AE3E4059-4F50-46B1-80C3-45360890ADE3}" srcOrd="6" destOrd="0" presId="urn:microsoft.com/office/officeart/2005/8/layout/default"/>
    <dgm:cxn modelId="{6F145601-9B55-448C-B9A5-E9461A3135AD}" type="presParOf" srcId="{85D80907-2975-4E18-B46F-77A4B5E1E273}" destId="{33B6F95F-4C67-4BE0-95D5-F3C43A297799}" srcOrd="7" destOrd="0" presId="urn:microsoft.com/office/officeart/2005/8/layout/default"/>
    <dgm:cxn modelId="{8D42E911-6D9D-4BFC-BB87-A54ADB38EAC2}" type="presParOf" srcId="{85D80907-2975-4E18-B46F-77A4B5E1E273}" destId="{84D700AA-EDA7-4EDA-AFF4-261EA6EF5D42}" srcOrd="8" destOrd="0" presId="urn:microsoft.com/office/officeart/2005/8/layout/default"/>
    <dgm:cxn modelId="{A46C75EF-F188-4FF4-8FA0-C7A5AA084A66}" type="presParOf" srcId="{85D80907-2975-4E18-B46F-77A4B5E1E273}" destId="{64ACC48B-2228-46A0-BF82-B1CCA331BB00}" srcOrd="9" destOrd="0" presId="urn:microsoft.com/office/officeart/2005/8/layout/default"/>
    <dgm:cxn modelId="{0C36941E-165D-4B9A-AA44-348F61221E1F}" type="presParOf" srcId="{85D80907-2975-4E18-B46F-77A4B5E1E273}" destId="{65C7B444-1DE2-4F14-9026-3760237C3E35}" srcOrd="10"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9118EF1-2DC8-4B50-986B-E2710A41A865}" type="doc">
      <dgm:prSet loTypeId="urn:microsoft.com/office/officeart/2024/3/layout/hArchList1" loCatId="List" qsTypeId="urn:microsoft.com/office/officeart/2005/8/quickstyle/simple1" qsCatId="simple" csTypeId="urn:microsoft.com/office/officeart/2005/8/colors/accent1_2" csCatId="accent1" phldr="1"/>
      <dgm:spPr/>
      <dgm:t>
        <a:bodyPr/>
        <a:lstStyle/>
        <a:p>
          <a:endParaRPr lang="en-US"/>
        </a:p>
      </dgm:t>
    </dgm:pt>
    <dgm:pt modelId="{C0D9690A-B42A-4E38-9DEF-675141E68AB5}">
      <dgm:prSet/>
      <dgm:spPr/>
      <dgm:t>
        <a:bodyPr/>
        <a:lstStyle/>
        <a:p>
          <a:pPr>
            <a:lnSpc>
              <a:spcPct val="100000"/>
            </a:lnSpc>
            <a:defRPr b="1"/>
          </a:pPr>
          <a:r>
            <a:rPr lang="en-US"/>
            <a:t>Rich History of Printing</a:t>
          </a:r>
        </a:p>
      </dgm:t>
    </dgm:pt>
    <dgm:pt modelId="{C74847DA-9C9E-4455-ADAB-72F40FC3653C}" type="parTrans" cxnId="{6EEBB002-A898-41D3-A3B4-E7C90479001A}">
      <dgm:prSet/>
      <dgm:spPr/>
      <dgm:t>
        <a:bodyPr/>
        <a:lstStyle/>
        <a:p>
          <a:endParaRPr lang="en-US"/>
        </a:p>
      </dgm:t>
    </dgm:pt>
    <dgm:pt modelId="{8B75AB91-0F81-4E74-81B1-07E33EE448DE}" type="sibTrans" cxnId="{6EEBB002-A898-41D3-A3B4-E7C90479001A}">
      <dgm:prSet/>
      <dgm:spPr/>
      <dgm:t>
        <a:bodyPr/>
        <a:lstStyle/>
        <a:p>
          <a:pPr>
            <a:lnSpc>
              <a:spcPct val="100000"/>
            </a:lnSpc>
            <a:defRPr b="1"/>
          </a:pPr>
          <a:endParaRPr lang="en-US"/>
        </a:p>
      </dgm:t>
    </dgm:pt>
    <dgm:pt modelId="{D68ADB1D-E99A-49D8-ADF3-B8B3D62E03AC}">
      <dgm:prSet/>
      <dgm:spPr/>
      <dgm:t>
        <a:bodyPr/>
        <a:lstStyle/>
        <a:p>
          <a:pPr>
            <a:lnSpc>
              <a:spcPct val="100000"/>
            </a:lnSpc>
          </a:pPr>
          <a:r>
            <a:rPr lang="en-US"/>
            <a:t>The history of book printing is filled with significant innovations that have transformed the way we produce written content.</a:t>
          </a:r>
        </a:p>
      </dgm:t>
    </dgm:pt>
    <dgm:pt modelId="{FF395B2B-BD1D-467A-9B25-24F3F6BC4D44}" type="parTrans" cxnId="{92EF5617-F968-49DB-A388-92A9A6087AB3}">
      <dgm:prSet/>
      <dgm:spPr/>
      <dgm:t>
        <a:bodyPr/>
        <a:lstStyle/>
        <a:p>
          <a:endParaRPr lang="en-US"/>
        </a:p>
      </dgm:t>
    </dgm:pt>
    <dgm:pt modelId="{A342F807-6D09-491B-9840-ED486775F5AF}" type="sibTrans" cxnId="{92EF5617-F968-49DB-A388-92A9A6087AB3}">
      <dgm:prSet/>
      <dgm:spPr/>
      <dgm:t>
        <a:bodyPr/>
        <a:lstStyle/>
        <a:p>
          <a:endParaRPr lang="en-US"/>
        </a:p>
      </dgm:t>
    </dgm:pt>
    <dgm:pt modelId="{92FDADDC-6CDA-43E3-B6B1-64E5D74F2C44}">
      <dgm:prSet/>
      <dgm:spPr/>
      <dgm:t>
        <a:bodyPr/>
        <a:lstStyle/>
        <a:p>
          <a:pPr>
            <a:lnSpc>
              <a:spcPct val="100000"/>
            </a:lnSpc>
            <a:defRPr b="1"/>
          </a:pPr>
          <a:r>
            <a:rPr lang="en-US"/>
            <a:t>From Manuscripts to Digital</a:t>
          </a:r>
        </a:p>
      </dgm:t>
    </dgm:pt>
    <dgm:pt modelId="{826C38FB-318C-4362-B343-0D02C1381FD2}" type="parTrans" cxnId="{8407C86F-7848-48D9-9B75-178B2112CC78}">
      <dgm:prSet/>
      <dgm:spPr/>
      <dgm:t>
        <a:bodyPr/>
        <a:lstStyle/>
        <a:p>
          <a:endParaRPr lang="en-US"/>
        </a:p>
      </dgm:t>
    </dgm:pt>
    <dgm:pt modelId="{24292F80-BC24-469F-93F8-5B01971CAC09}" type="sibTrans" cxnId="{8407C86F-7848-48D9-9B75-178B2112CC78}">
      <dgm:prSet/>
      <dgm:spPr/>
      <dgm:t>
        <a:bodyPr/>
        <a:lstStyle/>
        <a:p>
          <a:pPr>
            <a:lnSpc>
              <a:spcPct val="100000"/>
            </a:lnSpc>
            <a:defRPr b="1"/>
          </a:pPr>
          <a:endParaRPr lang="en-US"/>
        </a:p>
      </dgm:t>
    </dgm:pt>
    <dgm:pt modelId="{AAD58511-EE58-419C-94CF-8524801D97CC}">
      <dgm:prSet/>
      <dgm:spPr/>
      <dgm:t>
        <a:bodyPr/>
        <a:lstStyle/>
        <a:p>
          <a:pPr>
            <a:lnSpc>
              <a:spcPct val="100000"/>
            </a:lnSpc>
          </a:pPr>
          <a:r>
            <a:rPr lang="en-US"/>
            <a:t>Book printing has evolved from painstakingly written manuscripts to efficient modern digital techniques, enhancing accessibility.</a:t>
          </a:r>
        </a:p>
      </dgm:t>
    </dgm:pt>
    <dgm:pt modelId="{BFA69554-DDC2-4C43-9A47-466970D0E2F0}" type="parTrans" cxnId="{6D98A685-8AEF-45B2-9314-5BCB9DF060E2}">
      <dgm:prSet/>
      <dgm:spPr/>
      <dgm:t>
        <a:bodyPr/>
        <a:lstStyle/>
        <a:p>
          <a:endParaRPr lang="en-US"/>
        </a:p>
      </dgm:t>
    </dgm:pt>
    <dgm:pt modelId="{5EE8D433-21DA-4A6E-BD77-E15108D14FDB}" type="sibTrans" cxnId="{6D98A685-8AEF-45B2-9314-5BCB9DF060E2}">
      <dgm:prSet/>
      <dgm:spPr/>
      <dgm:t>
        <a:bodyPr/>
        <a:lstStyle/>
        <a:p>
          <a:endParaRPr lang="en-US"/>
        </a:p>
      </dgm:t>
    </dgm:pt>
    <dgm:pt modelId="{B98BC852-F0C3-45D7-ABA1-2F7CDF15D148}">
      <dgm:prSet/>
      <dgm:spPr/>
      <dgm:t>
        <a:bodyPr/>
        <a:lstStyle/>
        <a:p>
          <a:pPr>
            <a:lnSpc>
              <a:spcPct val="100000"/>
            </a:lnSpc>
            <a:defRPr b="1"/>
          </a:pPr>
          <a:r>
            <a:rPr lang="en-US"/>
            <a:t>Impact on Knowledge Sharing</a:t>
          </a:r>
        </a:p>
      </dgm:t>
    </dgm:pt>
    <dgm:pt modelId="{F69E3046-ACD9-4E24-A4A3-AC0AD2175592}" type="parTrans" cxnId="{78ECFC56-3ED8-4036-A614-68C1E2CCC6CB}">
      <dgm:prSet/>
      <dgm:spPr/>
      <dgm:t>
        <a:bodyPr/>
        <a:lstStyle/>
        <a:p>
          <a:endParaRPr lang="en-US"/>
        </a:p>
      </dgm:t>
    </dgm:pt>
    <dgm:pt modelId="{32634BB2-5FC4-4CB5-B6AA-7ED75AD7478F}" type="sibTrans" cxnId="{78ECFC56-3ED8-4036-A614-68C1E2CCC6CB}">
      <dgm:prSet/>
      <dgm:spPr/>
      <dgm:t>
        <a:bodyPr/>
        <a:lstStyle/>
        <a:p>
          <a:endParaRPr lang="en-US"/>
        </a:p>
      </dgm:t>
    </dgm:pt>
    <dgm:pt modelId="{57E2D04B-F078-44F3-B533-147929F006FC}">
      <dgm:prSet/>
      <dgm:spPr/>
      <dgm:t>
        <a:bodyPr/>
        <a:lstStyle/>
        <a:p>
          <a:pPr>
            <a:lnSpc>
              <a:spcPct val="100000"/>
            </a:lnSpc>
          </a:pPr>
          <a:r>
            <a:rPr lang="en-US"/>
            <a:t>The evolution of printing has significantly shaped how we share knowledge and stories, making literature more accessible to everyone.</a:t>
          </a:r>
        </a:p>
      </dgm:t>
    </dgm:pt>
    <dgm:pt modelId="{F779890A-F81C-4801-B1C8-4A0D45F44373}" type="parTrans" cxnId="{44C83C3F-A165-4235-9858-9FF818F92B14}">
      <dgm:prSet/>
      <dgm:spPr/>
      <dgm:t>
        <a:bodyPr/>
        <a:lstStyle/>
        <a:p>
          <a:endParaRPr lang="en-US"/>
        </a:p>
      </dgm:t>
    </dgm:pt>
    <dgm:pt modelId="{54BE49E0-ED16-47FA-A32B-5F98DA94DAFA}" type="sibTrans" cxnId="{44C83C3F-A165-4235-9858-9FF818F92B14}">
      <dgm:prSet/>
      <dgm:spPr/>
      <dgm:t>
        <a:bodyPr/>
        <a:lstStyle/>
        <a:p>
          <a:endParaRPr lang="en-US"/>
        </a:p>
      </dgm:t>
    </dgm:pt>
    <dgm:pt modelId="{C667E70D-DB12-4771-AF87-1C575B4BE6AA}" type="pres">
      <dgm:prSet presAssocID="{19118EF1-2DC8-4B50-986B-E2710A41A865}" presName="Name0" presStyleCnt="0">
        <dgm:presLayoutVars>
          <dgm:dir/>
          <dgm:resizeHandles val="exact"/>
        </dgm:presLayoutVars>
      </dgm:prSet>
      <dgm:spPr/>
    </dgm:pt>
    <dgm:pt modelId="{7744425E-F996-4A90-A15E-BBFAC284CF59}" type="pres">
      <dgm:prSet presAssocID="{C0D9690A-B42A-4E38-9DEF-675141E68AB5}" presName="compNode" presStyleCnt="0"/>
      <dgm:spPr/>
    </dgm:pt>
    <dgm:pt modelId="{C41A17F7-AAD4-4EBD-A923-568420A0D06F}" type="pres">
      <dgm:prSet presAssocID="{C0D9690A-B42A-4E38-9DEF-675141E68AB5}" presName="pictRect" presStyleLbl="revTx" presStyleIdx="0" presStyleCnt="6">
        <dgm:presLayoutVars>
          <dgm:chMax val="0"/>
          <dgm:bulletEnabled/>
        </dgm:presLayoutVars>
      </dgm:prSet>
      <dgm:spPr/>
    </dgm:pt>
    <dgm:pt modelId="{73AD80A5-13AF-4D01-AB79-78D5E7FBDD21}" type="pres">
      <dgm:prSet presAssocID="{C0D9690A-B42A-4E38-9DEF-675141E68AB5}" presName="textRect" presStyleLbl="revTx" presStyleIdx="1" presStyleCnt="6">
        <dgm:presLayoutVars>
          <dgm:bulletEnabled/>
        </dgm:presLayoutVars>
      </dgm:prSet>
      <dgm:spPr/>
    </dgm:pt>
    <dgm:pt modelId="{B718B861-D914-4A9A-86BA-25A47B21D910}" type="pres">
      <dgm:prSet presAssocID="{8B75AB91-0F81-4E74-81B1-07E33EE448DE}" presName="sibTrans" presStyleLbl="sibTrans2D1" presStyleIdx="0" presStyleCnt="0"/>
      <dgm:spPr/>
    </dgm:pt>
    <dgm:pt modelId="{ECD40520-F241-4CA8-A6A3-9921078C1E58}" type="pres">
      <dgm:prSet presAssocID="{92FDADDC-6CDA-43E3-B6B1-64E5D74F2C44}" presName="compNode" presStyleCnt="0"/>
      <dgm:spPr/>
    </dgm:pt>
    <dgm:pt modelId="{5AC66A3A-1FCC-432C-BB0C-94BA5B17CF90}" type="pres">
      <dgm:prSet presAssocID="{92FDADDC-6CDA-43E3-B6B1-64E5D74F2C44}" presName="pictRect" presStyleLbl="revTx" presStyleIdx="2" presStyleCnt="6">
        <dgm:presLayoutVars>
          <dgm:chMax val="0"/>
          <dgm:bulletEnabled/>
        </dgm:presLayoutVars>
      </dgm:prSet>
      <dgm:spPr/>
    </dgm:pt>
    <dgm:pt modelId="{1D76F7BE-68C5-4073-BD56-16AD1DD8B848}" type="pres">
      <dgm:prSet presAssocID="{92FDADDC-6CDA-43E3-B6B1-64E5D74F2C44}" presName="textRect" presStyleLbl="revTx" presStyleIdx="3" presStyleCnt="6">
        <dgm:presLayoutVars>
          <dgm:bulletEnabled/>
        </dgm:presLayoutVars>
      </dgm:prSet>
      <dgm:spPr/>
    </dgm:pt>
    <dgm:pt modelId="{3CA2FF39-EC4B-4AC5-9586-0D51B2411504}" type="pres">
      <dgm:prSet presAssocID="{24292F80-BC24-469F-93F8-5B01971CAC09}" presName="sibTrans" presStyleLbl="sibTrans2D1" presStyleIdx="0" presStyleCnt="0"/>
      <dgm:spPr/>
    </dgm:pt>
    <dgm:pt modelId="{8F47A8A5-B2D5-46B5-9FAF-7EFE38C81C7C}" type="pres">
      <dgm:prSet presAssocID="{B98BC852-F0C3-45D7-ABA1-2F7CDF15D148}" presName="compNode" presStyleCnt="0"/>
      <dgm:spPr/>
    </dgm:pt>
    <dgm:pt modelId="{65BC088D-944B-4DBA-B7AE-57750922D034}" type="pres">
      <dgm:prSet presAssocID="{B98BC852-F0C3-45D7-ABA1-2F7CDF15D148}" presName="pictRect" presStyleLbl="revTx" presStyleIdx="4" presStyleCnt="6">
        <dgm:presLayoutVars>
          <dgm:chMax val="0"/>
          <dgm:bulletEnabled/>
        </dgm:presLayoutVars>
      </dgm:prSet>
      <dgm:spPr/>
    </dgm:pt>
    <dgm:pt modelId="{9B134EB3-6F23-4F30-83E9-0644E9B85424}" type="pres">
      <dgm:prSet presAssocID="{B98BC852-F0C3-45D7-ABA1-2F7CDF15D148}" presName="textRect" presStyleLbl="revTx" presStyleIdx="5" presStyleCnt="6">
        <dgm:presLayoutVars>
          <dgm:bulletEnabled/>
        </dgm:presLayoutVars>
      </dgm:prSet>
      <dgm:spPr/>
    </dgm:pt>
  </dgm:ptLst>
  <dgm:cxnLst>
    <dgm:cxn modelId="{6EEBB002-A898-41D3-A3B4-E7C90479001A}" srcId="{19118EF1-2DC8-4B50-986B-E2710A41A865}" destId="{C0D9690A-B42A-4E38-9DEF-675141E68AB5}" srcOrd="0" destOrd="0" parTransId="{C74847DA-9C9E-4455-ADAB-72F40FC3653C}" sibTransId="{8B75AB91-0F81-4E74-81B1-07E33EE448DE}"/>
    <dgm:cxn modelId="{E5063407-6250-4904-8319-5DBF395CA50E}" type="presOf" srcId="{24292F80-BC24-469F-93F8-5B01971CAC09}" destId="{3CA2FF39-EC4B-4AC5-9586-0D51B2411504}" srcOrd="0" destOrd="0" presId="urn:microsoft.com/office/officeart/2024/3/layout/hArchList1"/>
    <dgm:cxn modelId="{0F6EA409-2D4E-46D0-8580-68CB00308334}" type="presOf" srcId="{8B75AB91-0F81-4E74-81B1-07E33EE448DE}" destId="{B718B861-D914-4A9A-86BA-25A47B21D910}" srcOrd="0" destOrd="0" presId="urn:microsoft.com/office/officeart/2024/3/layout/hArchList1"/>
    <dgm:cxn modelId="{92EF5617-F968-49DB-A388-92A9A6087AB3}" srcId="{C0D9690A-B42A-4E38-9DEF-675141E68AB5}" destId="{D68ADB1D-E99A-49D8-ADF3-B8B3D62E03AC}" srcOrd="0" destOrd="0" parTransId="{FF395B2B-BD1D-467A-9B25-24F3F6BC4D44}" sibTransId="{A342F807-6D09-491B-9840-ED486775F5AF}"/>
    <dgm:cxn modelId="{D4E87D1B-CE26-492D-A3B7-8F8F31FAAF01}" type="presOf" srcId="{D68ADB1D-E99A-49D8-ADF3-B8B3D62E03AC}" destId="{73AD80A5-13AF-4D01-AB79-78D5E7FBDD21}" srcOrd="0" destOrd="0" presId="urn:microsoft.com/office/officeart/2024/3/layout/hArchList1"/>
    <dgm:cxn modelId="{6D53F931-FF9F-413B-B951-4826EA3EEFD9}" type="presOf" srcId="{B98BC852-F0C3-45D7-ABA1-2F7CDF15D148}" destId="{65BC088D-944B-4DBA-B7AE-57750922D034}" srcOrd="0" destOrd="0" presId="urn:microsoft.com/office/officeart/2024/3/layout/hArchList1"/>
    <dgm:cxn modelId="{B2C94139-2F36-4DEA-A754-39D5C52824DD}" type="presOf" srcId="{57E2D04B-F078-44F3-B533-147929F006FC}" destId="{9B134EB3-6F23-4F30-83E9-0644E9B85424}" srcOrd="0" destOrd="0" presId="urn:microsoft.com/office/officeart/2024/3/layout/hArchList1"/>
    <dgm:cxn modelId="{CA634D39-DAB1-4F76-8C83-72FB16324E31}" type="presOf" srcId="{92FDADDC-6CDA-43E3-B6B1-64E5D74F2C44}" destId="{5AC66A3A-1FCC-432C-BB0C-94BA5B17CF90}" srcOrd="0" destOrd="0" presId="urn:microsoft.com/office/officeart/2024/3/layout/hArchList1"/>
    <dgm:cxn modelId="{44C83C3F-A165-4235-9858-9FF818F92B14}" srcId="{B98BC852-F0C3-45D7-ABA1-2F7CDF15D148}" destId="{57E2D04B-F078-44F3-B533-147929F006FC}" srcOrd="0" destOrd="0" parTransId="{F779890A-F81C-4801-B1C8-4A0D45F44373}" sibTransId="{54BE49E0-ED16-47FA-A32B-5F98DA94DAFA}"/>
    <dgm:cxn modelId="{8407C86F-7848-48D9-9B75-178B2112CC78}" srcId="{19118EF1-2DC8-4B50-986B-E2710A41A865}" destId="{92FDADDC-6CDA-43E3-B6B1-64E5D74F2C44}" srcOrd="1" destOrd="0" parTransId="{826C38FB-318C-4362-B343-0D02C1381FD2}" sibTransId="{24292F80-BC24-469F-93F8-5B01971CAC09}"/>
    <dgm:cxn modelId="{78ECFC56-3ED8-4036-A614-68C1E2CCC6CB}" srcId="{19118EF1-2DC8-4B50-986B-E2710A41A865}" destId="{B98BC852-F0C3-45D7-ABA1-2F7CDF15D148}" srcOrd="2" destOrd="0" parTransId="{F69E3046-ACD9-4E24-A4A3-AC0AD2175592}" sibTransId="{32634BB2-5FC4-4CB5-B6AA-7ED75AD7478F}"/>
    <dgm:cxn modelId="{6D98A685-8AEF-45B2-9314-5BCB9DF060E2}" srcId="{92FDADDC-6CDA-43E3-B6B1-64E5D74F2C44}" destId="{AAD58511-EE58-419C-94CF-8524801D97CC}" srcOrd="0" destOrd="0" parTransId="{BFA69554-DDC2-4C43-9A47-466970D0E2F0}" sibTransId="{5EE8D433-21DA-4A6E-BD77-E15108D14FDB}"/>
    <dgm:cxn modelId="{8ED1C485-1E86-4D88-AB2A-9AB947731A50}" type="presOf" srcId="{AAD58511-EE58-419C-94CF-8524801D97CC}" destId="{1D76F7BE-68C5-4073-BD56-16AD1DD8B848}" srcOrd="0" destOrd="0" presId="urn:microsoft.com/office/officeart/2024/3/layout/hArchList1"/>
    <dgm:cxn modelId="{BF520693-4A22-4E4B-A451-AFDF5DDF783A}" type="presOf" srcId="{19118EF1-2DC8-4B50-986B-E2710A41A865}" destId="{C667E70D-DB12-4771-AF87-1C575B4BE6AA}" srcOrd="0" destOrd="0" presId="urn:microsoft.com/office/officeart/2024/3/layout/hArchList1"/>
    <dgm:cxn modelId="{493F84C9-9084-4F1D-BE1D-50E86A1E67D8}" type="presOf" srcId="{C0D9690A-B42A-4E38-9DEF-675141E68AB5}" destId="{C41A17F7-AAD4-4EBD-A923-568420A0D06F}" srcOrd="0" destOrd="0" presId="urn:microsoft.com/office/officeart/2024/3/layout/hArchList1"/>
    <dgm:cxn modelId="{62E81662-02AD-40BB-A441-9A2E1197800D}" type="presParOf" srcId="{C667E70D-DB12-4771-AF87-1C575B4BE6AA}" destId="{7744425E-F996-4A90-A15E-BBFAC284CF59}" srcOrd="0" destOrd="0" presId="urn:microsoft.com/office/officeart/2024/3/layout/hArchList1"/>
    <dgm:cxn modelId="{F2723AFC-48F9-4B91-ABD1-C9A8F59E461C}" type="presParOf" srcId="{7744425E-F996-4A90-A15E-BBFAC284CF59}" destId="{C41A17F7-AAD4-4EBD-A923-568420A0D06F}" srcOrd="0" destOrd="0" presId="urn:microsoft.com/office/officeart/2024/3/layout/hArchList1"/>
    <dgm:cxn modelId="{8391275F-2A61-4128-ACCD-07FFB2884899}" type="presParOf" srcId="{7744425E-F996-4A90-A15E-BBFAC284CF59}" destId="{73AD80A5-13AF-4D01-AB79-78D5E7FBDD21}" srcOrd="1" destOrd="0" presId="urn:microsoft.com/office/officeart/2024/3/layout/hArchList1"/>
    <dgm:cxn modelId="{AA70EDE6-AE8D-4FBA-8895-0DD1C5BEDE81}" type="presParOf" srcId="{C667E70D-DB12-4771-AF87-1C575B4BE6AA}" destId="{B718B861-D914-4A9A-86BA-25A47B21D910}" srcOrd="1" destOrd="0" presId="urn:microsoft.com/office/officeart/2024/3/layout/hArchList1"/>
    <dgm:cxn modelId="{72546AA6-8EC0-4DCE-9803-79BEF010DE2A}" type="presParOf" srcId="{C667E70D-DB12-4771-AF87-1C575B4BE6AA}" destId="{ECD40520-F241-4CA8-A6A3-9921078C1E58}" srcOrd="2" destOrd="0" presId="urn:microsoft.com/office/officeart/2024/3/layout/hArchList1"/>
    <dgm:cxn modelId="{0F3DB69C-9D3B-4BEA-AAF9-13C5C47FA08A}" type="presParOf" srcId="{ECD40520-F241-4CA8-A6A3-9921078C1E58}" destId="{5AC66A3A-1FCC-432C-BB0C-94BA5B17CF90}" srcOrd="0" destOrd="0" presId="urn:microsoft.com/office/officeart/2024/3/layout/hArchList1"/>
    <dgm:cxn modelId="{E67A1C6C-EAE4-4E36-B257-E516EEE6F9AF}" type="presParOf" srcId="{ECD40520-F241-4CA8-A6A3-9921078C1E58}" destId="{1D76F7BE-68C5-4073-BD56-16AD1DD8B848}" srcOrd="1" destOrd="0" presId="urn:microsoft.com/office/officeart/2024/3/layout/hArchList1"/>
    <dgm:cxn modelId="{07A03B40-C833-4F5B-A70C-9AF0DC28C30E}" type="presParOf" srcId="{C667E70D-DB12-4771-AF87-1C575B4BE6AA}" destId="{3CA2FF39-EC4B-4AC5-9586-0D51B2411504}" srcOrd="3" destOrd="0" presId="urn:microsoft.com/office/officeart/2024/3/layout/hArchList1"/>
    <dgm:cxn modelId="{EE07FF6E-3E08-46D9-928B-E94A68D96FDA}" type="presParOf" srcId="{C667E70D-DB12-4771-AF87-1C575B4BE6AA}" destId="{8F47A8A5-B2D5-46B5-9FAF-7EFE38C81C7C}" srcOrd="4" destOrd="0" presId="urn:microsoft.com/office/officeart/2024/3/layout/hArchList1"/>
    <dgm:cxn modelId="{4C520988-749E-4C88-88FD-4B8293A2DB42}" type="presParOf" srcId="{8F47A8A5-B2D5-46B5-9FAF-7EFE38C81C7C}" destId="{65BC088D-944B-4DBA-B7AE-57750922D034}" srcOrd="0" destOrd="0" presId="urn:microsoft.com/office/officeart/2024/3/layout/hArchList1"/>
    <dgm:cxn modelId="{D1374E61-7508-4578-8BBD-BD260D594563}" type="presParOf" srcId="{8F47A8A5-B2D5-46B5-9FAF-7EFE38C81C7C}" destId="{9B134EB3-6F23-4F30-83E9-0644E9B85424}" srcOrd="1" destOrd="0" presId="urn:microsoft.com/office/officeart/2024/3/layout/hArc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255BA8-E7FC-4883-ACA5-DDA9CE9CA295}">
      <dsp:nvSpPr>
        <dsp:cNvPr id="0" name=""/>
        <dsp:cNvSpPr/>
      </dsp:nvSpPr>
      <dsp:spPr>
        <a:xfrm>
          <a:off x="0" y="806269"/>
          <a:ext cx="2539999" cy="15240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dirty="0"/>
            <a:t>Ancient Manuscripts and Early Writing Systems</a:t>
          </a:r>
        </a:p>
      </dsp:txBody>
      <dsp:txXfrm>
        <a:off x="0" y="806269"/>
        <a:ext cx="2539999" cy="1524000"/>
      </dsp:txXfrm>
    </dsp:sp>
    <dsp:sp modelId="{CC9A07D5-DF32-4307-A1C6-835FAFE37D49}">
      <dsp:nvSpPr>
        <dsp:cNvPr id="0" name=""/>
        <dsp:cNvSpPr/>
      </dsp:nvSpPr>
      <dsp:spPr>
        <a:xfrm>
          <a:off x="2794000" y="806269"/>
          <a:ext cx="2539999" cy="15240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The Invention of Movable Type Printing</a:t>
          </a:r>
          <a:endParaRPr lang="en-US" sz="2500" kern="1200" dirty="0"/>
        </a:p>
      </dsp:txBody>
      <dsp:txXfrm>
        <a:off x="2794000" y="806269"/>
        <a:ext cx="2539999" cy="1524000"/>
      </dsp:txXfrm>
    </dsp:sp>
    <dsp:sp modelId="{A581F081-E018-42A4-87E0-1573922F2587}">
      <dsp:nvSpPr>
        <dsp:cNvPr id="0" name=""/>
        <dsp:cNvSpPr/>
      </dsp:nvSpPr>
      <dsp:spPr>
        <a:xfrm>
          <a:off x="5587999" y="806269"/>
          <a:ext cx="2539999" cy="15240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The Spread of Printing Technology in Europe</a:t>
          </a:r>
          <a:endParaRPr lang="en-US" sz="2500" kern="1200" dirty="0"/>
        </a:p>
      </dsp:txBody>
      <dsp:txXfrm>
        <a:off x="5587999" y="806269"/>
        <a:ext cx="2539999" cy="1524000"/>
      </dsp:txXfrm>
    </dsp:sp>
    <dsp:sp modelId="{AE3E4059-4F50-46B1-80C3-45360890ADE3}">
      <dsp:nvSpPr>
        <dsp:cNvPr id="0" name=""/>
        <dsp:cNvSpPr/>
      </dsp:nvSpPr>
      <dsp:spPr>
        <a:xfrm>
          <a:off x="0" y="2584270"/>
          <a:ext cx="2539999" cy="15240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Advancements in Printing Techniques</a:t>
          </a:r>
          <a:endParaRPr lang="en-US" sz="2500" kern="1200" dirty="0"/>
        </a:p>
      </dsp:txBody>
      <dsp:txXfrm>
        <a:off x="0" y="2584270"/>
        <a:ext cx="2539999" cy="1524000"/>
      </dsp:txXfrm>
    </dsp:sp>
    <dsp:sp modelId="{84D700AA-EDA7-4EDA-AFF4-261EA6EF5D42}">
      <dsp:nvSpPr>
        <dsp:cNvPr id="0" name=""/>
        <dsp:cNvSpPr/>
      </dsp:nvSpPr>
      <dsp:spPr>
        <a:xfrm>
          <a:off x="2794000" y="2584270"/>
          <a:ext cx="2539999" cy="15240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The Rise of Digital Printing</a:t>
          </a:r>
          <a:endParaRPr lang="en-US" sz="2500" kern="1200" dirty="0"/>
        </a:p>
      </dsp:txBody>
      <dsp:txXfrm>
        <a:off x="2794000" y="2584270"/>
        <a:ext cx="2539999" cy="1524000"/>
      </dsp:txXfrm>
    </dsp:sp>
    <dsp:sp modelId="{65C7B444-1DE2-4F14-9026-3760237C3E35}">
      <dsp:nvSpPr>
        <dsp:cNvPr id="0" name=""/>
        <dsp:cNvSpPr/>
      </dsp:nvSpPr>
      <dsp:spPr>
        <a:xfrm>
          <a:off x="5587999" y="2584270"/>
          <a:ext cx="2539999" cy="15240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The Future of Book Printing</a:t>
          </a:r>
        </a:p>
      </dsp:txBody>
      <dsp:txXfrm>
        <a:off x="5587999" y="2584270"/>
        <a:ext cx="2539999" cy="15240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41A17F7-AAD4-4EBD-A923-568420A0D06F}">
      <dsp:nvSpPr>
        <dsp:cNvPr id="0" name=""/>
        <dsp:cNvSpPr/>
      </dsp:nvSpPr>
      <dsp:spPr>
        <a:xfrm>
          <a:off x="0" y="0"/>
          <a:ext cx="3370557" cy="354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Rich History of Printing</a:t>
          </a:r>
        </a:p>
      </dsp:txBody>
      <dsp:txXfrm>
        <a:off x="0" y="0"/>
        <a:ext cx="3370557" cy="354281"/>
      </dsp:txXfrm>
    </dsp:sp>
    <dsp:sp modelId="{73AD80A5-13AF-4D01-AB79-78D5E7FBDD21}">
      <dsp:nvSpPr>
        <dsp:cNvPr id="0" name=""/>
        <dsp:cNvSpPr/>
      </dsp:nvSpPr>
      <dsp:spPr>
        <a:xfrm>
          <a:off x="0" y="354281"/>
          <a:ext cx="3370557" cy="2136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The history of book printing is filled with significant innovations that have transformed the way we produce written content.</a:t>
          </a:r>
        </a:p>
      </dsp:txBody>
      <dsp:txXfrm>
        <a:off x="0" y="354281"/>
        <a:ext cx="3370557" cy="2136175"/>
      </dsp:txXfrm>
    </dsp:sp>
    <dsp:sp modelId="{5AC66A3A-1FCC-432C-BB0C-94BA5B17CF90}">
      <dsp:nvSpPr>
        <dsp:cNvPr id="0" name=""/>
        <dsp:cNvSpPr/>
      </dsp:nvSpPr>
      <dsp:spPr>
        <a:xfrm>
          <a:off x="3707612" y="0"/>
          <a:ext cx="3370557" cy="354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From Manuscripts to Digital</a:t>
          </a:r>
        </a:p>
      </dsp:txBody>
      <dsp:txXfrm>
        <a:off x="3707612" y="0"/>
        <a:ext cx="3370557" cy="354281"/>
      </dsp:txXfrm>
    </dsp:sp>
    <dsp:sp modelId="{1D76F7BE-68C5-4073-BD56-16AD1DD8B848}">
      <dsp:nvSpPr>
        <dsp:cNvPr id="0" name=""/>
        <dsp:cNvSpPr/>
      </dsp:nvSpPr>
      <dsp:spPr>
        <a:xfrm>
          <a:off x="3707612" y="354281"/>
          <a:ext cx="3370557" cy="2136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Book printing has evolved from painstakingly written manuscripts to efficient modern digital techniques, enhancing accessibility.</a:t>
          </a:r>
        </a:p>
      </dsp:txBody>
      <dsp:txXfrm>
        <a:off x="3707612" y="354281"/>
        <a:ext cx="3370557" cy="2136175"/>
      </dsp:txXfrm>
    </dsp:sp>
    <dsp:sp modelId="{65BC088D-944B-4DBA-B7AE-57750922D034}">
      <dsp:nvSpPr>
        <dsp:cNvPr id="0" name=""/>
        <dsp:cNvSpPr/>
      </dsp:nvSpPr>
      <dsp:spPr>
        <a:xfrm>
          <a:off x="7415225" y="0"/>
          <a:ext cx="3370557" cy="35428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22860" rIns="22860" bIns="22860" numCol="1" spcCol="1270" anchor="t" anchorCtr="0">
          <a:noAutofit/>
        </a:bodyPr>
        <a:lstStyle/>
        <a:p>
          <a:pPr marL="0" lvl="0" indent="0" algn="l" defTabSz="800100">
            <a:lnSpc>
              <a:spcPct val="100000"/>
            </a:lnSpc>
            <a:spcBef>
              <a:spcPct val="0"/>
            </a:spcBef>
            <a:spcAft>
              <a:spcPct val="35000"/>
            </a:spcAft>
            <a:buNone/>
            <a:defRPr b="1"/>
          </a:pPr>
          <a:r>
            <a:rPr lang="en-US" sz="1800" kern="1200"/>
            <a:t>Impact on Knowledge Sharing</a:t>
          </a:r>
        </a:p>
      </dsp:txBody>
      <dsp:txXfrm>
        <a:off x="7415225" y="0"/>
        <a:ext cx="3370557" cy="354281"/>
      </dsp:txXfrm>
    </dsp:sp>
    <dsp:sp modelId="{9B134EB3-6F23-4F30-83E9-0644E9B85424}">
      <dsp:nvSpPr>
        <dsp:cNvPr id="0" name=""/>
        <dsp:cNvSpPr/>
      </dsp:nvSpPr>
      <dsp:spPr>
        <a:xfrm>
          <a:off x="7415225" y="354281"/>
          <a:ext cx="3370557" cy="21361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7160" tIns="17780" rIns="17780" bIns="17780" numCol="1" spcCol="1270" anchor="t" anchorCtr="0">
          <a:noAutofit/>
        </a:bodyPr>
        <a:lstStyle/>
        <a:p>
          <a:pPr marL="0" lvl="0" indent="0" algn="l" defTabSz="622300">
            <a:lnSpc>
              <a:spcPct val="100000"/>
            </a:lnSpc>
            <a:spcBef>
              <a:spcPct val="0"/>
            </a:spcBef>
            <a:spcAft>
              <a:spcPct val="35000"/>
            </a:spcAft>
            <a:buNone/>
          </a:pPr>
          <a:r>
            <a:rPr lang="en-US" sz="1400" kern="1200"/>
            <a:t>The evolution of printing has significantly shaped how we share knowledge and stories, making literature more accessible to everyone.</a:t>
          </a:r>
        </a:p>
      </dsp:txBody>
      <dsp:txXfrm>
        <a:off x="7415225" y="354281"/>
        <a:ext cx="3370557" cy="2136175"/>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24/3/layout/hArchList1">
  <dgm:title val="Horizontal Text Blocks"/>
  <dgm:desc val="Short bits of text with formatted headers. Use as an easier-to-read alternative to a bulleted list."/>
  <dgm:catLst>
    <dgm:cat type="list" pri="100"/>
    <dgm:cat type="timeline" pri="500"/>
    <dgm:cat type="process" pri="600"/>
  </dgm:catLst>
  <dgm:sampData>
    <dgm:dataModel>
      <dgm:ptLst>
        <dgm:pt modelId="0" type="doc"/>
        <dgm:pt modelId="1">
          <dgm:prSet phldr="1"/>
        </dgm:pt>
        <dgm:pt modelId="2">
          <dgm:prSet phldr="1"/>
        </dgm:pt>
        <dgm:pt modelId="3">
          <dgm:prSet phldr="1"/>
        </dgm:pt>
        <dgm:pt modelId="4">
          <dgm:prSet phldr="1"/>
        </dgm:pt>
      </dgm:ptLst>
      <dgm:cxnLst>
        <dgm:cxn modelId="7" srcId="0" destId="1" srcOrd="0" destOrd="0"/>
        <dgm:cxn modelId="8" srcId="0" destId="2" srcOrd="1" destOrd="0"/>
        <dgm:cxn modelId="9" srcId="0" destId="3" srcOrd="2" destOrd="0"/>
        <dgm:cxn modelId="10"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vertAlign" val="t"/>
          <dgm:param type="horzAlign" val="l"/>
        </dgm:alg>
      </dgm:if>
      <dgm:else name="Name3">
        <dgm:alg type="lin">
          <dgm:param type="vertAlign" val="t"/>
          <dgm:param type="horzAlign" val="r"/>
        </dgm:alg>
      </dgm:else>
    </dgm:choose>
    <dgm:presOf/>
    <dgm:constrLst>
      <dgm:constr type="primFontSz" for="des" forName="pictRect" op="equ" val="18"/>
      <dgm:constr type="primFontSz" for="des" forName="textRect" refType="primFontSz" refFor="des" refForName="pictRect" op="equ" fact="0.77"/>
      <dgm:constr type="w" for="ch" forName="compNode" refType="w"/>
      <dgm:constr type="h" for="ch" forName="compNode" refType="h"/>
      <dgm:constr type="h" for="des" forName="pictRect" op="equ"/>
      <dgm:constr type="h" for="des" forName="pictRect" refType="primFontSz" refFor="des" refForName="pictRect" fact="3"/>
      <dgm:constr type="w" for="ch" ptType="sibTrans" refType="w" refFor="ch" refForName="compNode" op="equ" fact="0.1"/>
      <dgm:constr type="sp" refType="w" refFor="ch" refForName="compNode" op="equ" fact="0.1"/>
    </dgm:constrLst>
    <dgm:ruleLst/>
    <dgm:forEach name="Name4" axis="ch" ptType="node" cnt="20">
      <dgm:layoutNode name="compNode">
        <dgm:alg type="composite"/>
        <dgm:shape xmlns:r="http://schemas.openxmlformats.org/officeDocument/2006/relationships" r:blip="">
          <dgm:adjLst/>
        </dgm:shape>
        <dgm:presOf axis="self"/>
        <dgm:constrLst>
          <dgm:constr type="h" for="ch" forName="pictRect" refType="h" fact="0.1"/>
          <dgm:constr type="l" for="ch" forName="pictRect"/>
          <dgm:constr type="t" for="ch" forName="pictRect"/>
          <dgm:constr type="l" for="ch" forName="textRect"/>
          <dgm:constr type="t" for="ch" forName="textRect" refType="b" refFor="ch" refForName="pictRect"/>
        </dgm:constrLst>
        <dgm:ruleLst/>
        <dgm:layoutNode name="pictRect" styleLbl="revTx">
          <dgm:varLst>
            <dgm:chMax val="0"/>
            <dgm:bulletEnabled/>
          </dgm:varLst>
          <dgm:alg type="tx">
            <dgm:param type="parTxLTRAlign" val="l"/>
            <dgm:param type="parTxRTLAlign" val="r"/>
            <dgm:param type="txAnchorVert" val="t"/>
          </dgm:alg>
          <dgm:shape xmlns:r="http://schemas.openxmlformats.org/officeDocument/2006/relationships" type="rect" r:blip="">
            <dgm:adjLst/>
          </dgm:shape>
          <dgm:presOf axis="self"/>
          <dgm:choose name="choosePictRectConstraints">
            <dgm:if name="ifPictRectConstraints" func="var" arg="dir" op="equ" val="norm">
              <dgm:constrLst>
                <dgm:constr type="h" refType="w" op="lte" fact="0.4"/>
                <dgm:constr type="lMarg" val="10.8"/>
                <dgm:constr type="rMarg" refType="primFontSz" fact="0.1"/>
                <dgm:constr type="tMarg" refType="primFontSz" fact="0.1"/>
                <dgm:constr type="bMarg" refType="primFontSz" fact="0.1"/>
              </dgm:constrLst>
            </dgm:if>
            <dgm:else name="elsePictRectConstraints">
              <dgm:constrLst>
                <dgm:constr type="lMarg" refType="primFontSz" fact="0.1"/>
                <dgm:constr type="rMarg" val="10.8"/>
                <dgm:constr type="tMarg" refType="primFontSz" fact="0.1"/>
                <dgm:constr type="bMarg" refType="primFontSz" fact="0.1"/>
              </dgm:constrLst>
            </dgm:else>
          </dgm:choose>
          <dgm:ruleLst>
            <dgm:rule type="h" val="INF" fact="NaN" max="NaN"/>
            <dgm:rule type="primFontSz" val="5" fact="NaN" max="NaN"/>
          </dgm:ruleLst>
        </dgm:layoutNode>
        <dgm:layoutNode name="textRect" styleLbl="revTx">
          <dgm:varLst>
            <dgm:bulletEnabled/>
          </dgm:varLst>
          <dgm:alg type="tx">
            <dgm:param type="parTxLTRAlign" val="l"/>
            <dgm:param type="parTxRTLAlign" val="r"/>
            <dgm:param type="txAnchorVert" val="t"/>
          </dgm:alg>
          <dgm:shape xmlns:r="http://schemas.openxmlformats.org/officeDocument/2006/relationships" type="rect" r:blip="">
            <dgm:adjLst/>
          </dgm:shape>
          <dgm:presOf axis="des" ptType="node"/>
          <dgm:choose name="chooseTextRectConstraints">
            <dgm:if name="ifTextRectConstraints" func="var" arg="dir" op="equ" val="norm">
              <dgm:constrLst>
                <dgm:constr type="lMarg" val="10.8"/>
                <dgm:constr type="rMarg" refType="primFontSz" fact="0.1"/>
                <dgm:constr type="tMarg" refType="primFontSz" fact="0.1"/>
                <dgm:constr type="bMarg" refType="primFontSz" fact="0.1"/>
              </dgm:constrLst>
            </dgm:if>
            <dgm:else name="elseTextRectConstraints">
              <dgm:constrLst>
                <dgm:constr type="lMarg" refType="primFontSz" fact="0.1"/>
                <dgm:constr type="rMarg" val="10.8"/>
                <dgm:constr type="tMarg" refType="primFontSz" fact="0.1"/>
                <dgm:constr type="bMarg" refType="primFontSz" fact="0.1"/>
              </dgm:constrLst>
            </dgm:else>
          </dgm:choose>
          <dgm:ruleLst>
            <dgm:rule type="primFontSz" val="5" fact="NaN" max="NaN"/>
          </dgm:ruleLst>
        </dgm:layoutNode>
      </dgm:layoutNode>
      <dgm:forEach name="Name5"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375F03-2D83-4038-99B8-98185476B523}" type="datetimeFigureOut">
              <a:rPr lang="en-US" smtClean="0"/>
              <a:t>17-May-25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7C7C69-FB30-41F4-855C-A546A473E150}" type="slidenum">
              <a:rPr lang="en-US" smtClean="0"/>
              <a:t>‹#›</a:t>
            </a:fld>
            <a:endParaRPr lang="en-US"/>
          </a:p>
        </p:txBody>
      </p:sp>
    </p:spTree>
    <p:extLst>
      <p:ext uri="{BB962C8B-B14F-4D97-AF65-F5344CB8AC3E}">
        <p14:creationId xmlns:p14="http://schemas.microsoft.com/office/powerpoint/2010/main" val="14355573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The evolution of printing technology has been a remarkable journey, starting from the painstaking process of manuscript creation to the sophisticated methods we use today. This transformation has not only changed how we produce books but has also influenced the dissemination of knowledge and culture throughout history. Understanding this evolution helps us appreciate the significance of printing in shaping human communication and education. </a:t>
            </a:r>
            <a:br>
              <a:rPr lang="en-US"/>
            </a:br>
            <a:r>
              <a:rPr lang="en-US"/>
              <a:t>______</a:t>
            </a:r>
          </a:p>
          <a:p>
            <a:br>
              <a:rPr lang="en-US"/>
            </a:br>
            <a:r>
              <a:rPr lang="en-US"/>
              <a:t>AI-generated content may be incorrect.
---
The journey of book printing is a fascinating tale of innovation and transformation. This presentation will guide you through the evolution of printing, from ancient manuscripts to modern digital techniques.
</a:t>
            </a:r>
          </a:p>
        </p:txBody>
      </p:sp>
      <p:sp>
        <p:nvSpPr>
          <p:cNvPr id="4" name="Slide Number Placeholder 3"/>
          <p:cNvSpPr>
            <a:spLocks noGrp="1"/>
          </p:cNvSpPr>
          <p:nvPr>
            <p:ph type="sldNum" sz="quarter" idx="5"/>
          </p:nvPr>
        </p:nvSpPr>
        <p:spPr/>
        <p:txBody>
          <a:bodyPr/>
          <a:lstStyle/>
          <a:p>
            <a:fld id="{05C269F9-53FA-4E68-83CA-7100653C6DC5}" type="slidenum">
              <a:rPr lang="en-US" smtClean="0"/>
              <a:t>1</a:t>
            </a:fld>
            <a:endParaRPr lang="en-US"/>
          </a:p>
        </p:txBody>
      </p:sp>
    </p:spTree>
    <p:extLst>
      <p:ext uri="{BB962C8B-B14F-4D97-AF65-F5344CB8AC3E}">
        <p14:creationId xmlns:p14="http://schemas.microsoft.com/office/powerpoint/2010/main" val="22555109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Movable type printing dramatically increased book production, enabling a greater volume of literature to be published. This advancement reduced printing costs, making books more affordable and accessible to a wider audience. The resulting increase in literacy across various social classes was a significant cultural shift, promoting a more informed society. </a:t>
            </a:r>
            <a:br>
              <a:rPr lang="en-US"/>
            </a:br>
            <a:r>
              <a:rPr lang="en-US"/>
              <a:t>______</a:t>
            </a:r>
          </a:p>
          <a:p>
            <a:br>
              <a:rPr lang="en-US"/>
            </a:br>
            <a:r>
              <a:rPr lang="en-US"/>
              <a:t>The introduction of movable type printing led to a dramatic increase in book production, reducing costs and making literature accessible to a wider audience, thereby fostering literacy.</a:t>
            </a:r>
          </a:p>
        </p:txBody>
      </p:sp>
      <p:sp>
        <p:nvSpPr>
          <p:cNvPr id="4" name="Slide Number Placeholder 3"/>
          <p:cNvSpPr>
            <a:spLocks noGrp="1"/>
          </p:cNvSpPr>
          <p:nvPr>
            <p:ph type="sldNum" sz="quarter" idx="5"/>
          </p:nvPr>
        </p:nvSpPr>
        <p:spPr/>
        <p:txBody>
          <a:bodyPr/>
          <a:lstStyle/>
          <a:p>
            <a:fld id="{05C269F9-53FA-4E68-83CA-7100653C6DC5}" type="slidenum">
              <a:rPr lang="en-US" smtClean="0"/>
              <a:t>10</a:t>
            </a:fld>
            <a:endParaRPr lang="en-US"/>
          </a:p>
        </p:txBody>
      </p:sp>
    </p:spTree>
    <p:extLst>
      <p:ext uri="{BB962C8B-B14F-4D97-AF65-F5344CB8AC3E}">
        <p14:creationId xmlns:p14="http://schemas.microsoft.com/office/powerpoint/2010/main" val="14517649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Generated by Copilot</a:t>
            </a:r>
            <a:br>
              <a:rPr lang="en-US" dirty="0"/>
            </a:br>
            <a:br>
              <a:rPr lang="en-US" dirty="0"/>
            </a:br>
            <a:r>
              <a:rPr lang="en-US" dirty="0"/>
              <a:t>The spread of printing technology in Europe was a transformative process that reshaped communication and education. As printing presses emerged in various regions, they facilitated the rapid dissemination of ideas, contributing to significant cultural and intellectual movements. Understanding this spread is crucial for grasping the broader implications of printing on European society. </a:t>
            </a:r>
            <a:br>
              <a:rPr lang="en-US" dirty="0"/>
            </a:br>
            <a:r>
              <a:rPr lang="en-US" dirty="0"/>
              <a:t>______</a:t>
            </a:r>
          </a:p>
          <a:p>
            <a:br>
              <a:rPr lang="en-US" dirty="0"/>
            </a:br>
            <a:r>
              <a:rPr lang="en-US" dirty="0"/>
              <a:t>As printing technology spread across Europe, it played a pivotal role in cultural and intellectual movements, encouraging the exchange of ideas and information.</a:t>
            </a:r>
          </a:p>
        </p:txBody>
      </p:sp>
      <p:sp>
        <p:nvSpPr>
          <p:cNvPr id="4" name="Slide Number Placeholder 3"/>
          <p:cNvSpPr>
            <a:spLocks noGrp="1"/>
          </p:cNvSpPr>
          <p:nvPr>
            <p:ph type="sldNum" sz="quarter" idx="5"/>
          </p:nvPr>
        </p:nvSpPr>
        <p:spPr/>
        <p:txBody>
          <a:bodyPr/>
          <a:lstStyle/>
          <a:p>
            <a:fld id="{05C269F9-53FA-4E68-83CA-7100653C6DC5}" type="slidenum">
              <a:rPr lang="en-US" smtClean="0"/>
              <a:t>11</a:t>
            </a:fld>
            <a:endParaRPr lang="en-US"/>
          </a:p>
        </p:txBody>
      </p:sp>
    </p:spTree>
    <p:extLst>
      <p:ext uri="{BB962C8B-B14F-4D97-AF65-F5344CB8AC3E}">
        <p14:creationId xmlns:p14="http://schemas.microsoft.com/office/powerpoint/2010/main" val="40083723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The invention of the printing press was a game-changer for information dissemination in Europe. It not only made literature more accessible but also played a crucial role in the spread of new ideas during the Renaissance. Cities like Mainz and Venice became hubs of printing activity, attracting scholars and thinkers who contributed to the cultural flourishing of the time. </a:t>
            </a:r>
            <a:br>
              <a:rPr lang="en-US"/>
            </a:br>
            <a:r>
              <a:rPr lang="en-US"/>
              <a:t>______</a:t>
            </a:r>
          </a:p>
          <a:p>
            <a:br>
              <a:rPr lang="en-US"/>
            </a:br>
            <a:r>
              <a:rPr lang="en-US"/>
              <a:t>Early printing presses emerged in cities like Mainz and Venice, where printers successfully produced books, pamphlets, and flyers, significantly impacting society.</a:t>
            </a:r>
          </a:p>
        </p:txBody>
      </p:sp>
      <p:sp>
        <p:nvSpPr>
          <p:cNvPr id="4" name="Slide Number Placeholder 3"/>
          <p:cNvSpPr>
            <a:spLocks noGrp="1"/>
          </p:cNvSpPr>
          <p:nvPr>
            <p:ph type="sldNum" sz="quarter" idx="5"/>
          </p:nvPr>
        </p:nvSpPr>
        <p:spPr/>
        <p:txBody>
          <a:bodyPr/>
          <a:lstStyle/>
          <a:p>
            <a:fld id="{05C269F9-53FA-4E68-83CA-7100653C6DC5}" type="slidenum">
              <a:rPr lang="en-US" smtClean="0"/>
              <a:t>12</a:t>
            </a:fld>
            <a:endParaRPr lang="en-US"/>
          </a:p>
        </p:txBody>
      </p:sp>
    </p:spTree>
    <p:extLst>
      <p:ext uri="{BB962C8B-B14F-4D97-AF65-F5344CB8AC3E}">
        <p14:creationId xmlns:p14="http://schemas.microsoft.com/office/powerpoint/2010/main" val="36314502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The printing press had a profound impact during the Renaissance and Reformation, revolutionizing the spread of knowledge. It enabled ideas to reach a larger audience quickly, fostering an environment ripe for intellectual and religious debates. This accessibility transformed society, challenging traditional beliefs and encouraging critical thinking among the populace. </a:t>
            </a:r>
            <a:br>
              <a:rPr lang="en-US"/>
            </a:br>
            <a:r>
              <a:rPr lang="en-US"/>
              <a:t>______</a:t>
            </a:r>
          </a:p>
          <a:p>
            <a:br>
              <a:rPr lang="en-US"/>
            </a:br>
            <a:r>
              <a:rPr lang="en-US"/>
              <a:t>The printing press was instrumental during the Renaissance and Reformation, facilitating the dissemination of new ideas, religious texts, and scholarly works, which transformed society.</a:t>
            </a:r>
          </a:p>
        </p:txBody>
      </p:sp>
      <p:sp>
        <p:nvSpPr>
          <p:cNvPr id="4" name="Slide Number Placeholder 3"/>
          <p:cNvSpPr>
            <a:spLocks noGrp="1"/>
          </p:cNvSpPr>
          <p:nvPr>
            <p:ph type="sldNum" sz="quarter" idx="5"/>
          </p:nvPr>
        </p:nvSpPr>
        <p:spPr/>
        <p:txBody>
          <a:bodyPr/>
          <a:lstStyle/>
          <a:p>
            <a:fld id="{05C269F9-53FA-4E68-83CA-7100653C6DC5}" type="slidenum">
              <a:rPr lang="en-US" smtClean="0"/>
              <a:t>13</a:t>
            </a:fld>
            <a:endParaRPr lang="en-US"/>
          </a:p>
        </p:txBody>
      </p:sp>
    </p:spTree>
    <p:extLst>
      <p:ext uri="{BB962C8B-B14F-4D97-AF65-F5344CB8AC3E}">
        <p14:creationId xmlns:p14="http://schemas.microsoft.com/office/powerpoint/2010/main" val="3711715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The mass production of books following the invention of the printing press led to an explosion in literacy rates. With books becoming widely available, more individuals gained the ability to read and write, which democratized knowledge. This shift empowered people across social classes, fundamentally altering the landscape of education and information access. </a:t>
            </a:r>
            <a:br>
              <a:rPr lang="en-US"/>
            </a:br>
            <a:r>
              <a:rPr lang="en-US"/>
              <a:t>______</a:t>
            </a:r>
          </a:p>
          <a:p>
            <a:br>
              <a:rPr lang="en-US"/>
            </a:br>
            <a:r>
              <a:rPr lang="en-US"/>
              <a:t>The mass production of books led to an explosion of literacy rates. The availability of printed works democratized knowledge and education, empowering individuals.</a:t>
            </a:r>
          </a:p>
        </p:txBody>
      </p:sp>
      <p:sp>
        <p:nvSpPr>
          <p:cNvPr id="4" name="Slide Number Placeholder 3"/>
          <p:cNvSpPr>
            <a:spLocks noGrp="1"/>
          </p:cNvSpPr>
          <p:nvPr>
            <p:ph type="sldNum" sz="quarter" idx="5"/>
          </p:nvPr>
        </p:nvSpPr>
        <p:spPr/>
        <p:txBody>
          <a:bodyPr/>
          <a:lstStyle/>
          <a:p>
            <a:fld id="{05C269F9-53FA-4E68-83CA-7100653C6DC5}" type="slidenum">
              <a:rPr lang="en-US" smtClean="0"/>
              <a:t>14</a:t>
            </a:fld>
            <a:endParaRPr lang="en-US"/>
          </a:p>
        </p:txBody>
      </p:sp>
    </p:spTree>
    <p:extLst>
      <p:ext uri="{BB962C8B-B14F-4D97-AF65-F5344CB8AC3E}">
        <p14:creationId xmlns:p14="http://schemas.microsoft.com/office/powerpoint/2010/main" val="35679853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Generated by Copilot</a:t>
            </a:r>
            <a:br>
              <a:rPr lang="en-US" dirty="0"/>
            </a:br>
            <a:br>
              <a:rPr lang="en-US" dirty="0"/>
            </a:br>
            <a:r>
              <a:rPr lang="en-US" dirty="0"/>
              <a:t>Advancements in printing techniques have continually shaped the industry, leading to more efficient and high-quality production methods. Understanding these developments is essential for appreciating how printing has evolved and adapted to meet the changing needs of society and technology over time. </a:t>
            </a:r>
            <a:br>
              <a:rPr lang="en-US" dirty="0"/>
            </a:br>
            <a:r>
              <a:rPr lang="en-US" dirty="0"/>
              <a:t>______</a:t>
            </a:r>
          </a:p>
          <a:p>
            <a:br>
              <a:rPr lang="en-US" dirty="0"/>
            </a:br>
            <a:r>
              <a:rPr lang="en-US" dirty="0"/>
              <a:t>The printing industry has continuously evolved with technological advancements, leading to more efficient and varied printing methods.</a:t>
            </a:r>
          </a:p>
        </p:txBody>
      </p:sp>
      <p:sp>
        <p:nvSpPr>
          <p:cNvPr id="4" name="Slide Number Placeholder 3"/>
          <p:cNvSpPr>
            <a:spLocks noGrp="1"/>
          </p:cNvSpPr>
          <p:nvPr>
            <p:ph type="sldNum" sz="quarter" idx="5"/>
          </p:nvPr>
        </p:nvSpPr>
        <p:spPr/>
        <p:txBody>
          <a:bodyPr/>
          <a:lstStyle/>
          <a:p>
            <a:fld id="{05C269F9-53FA-4E68-83CA-7100653C6DC5}" type="slidenum">
              <a:rPr lang="en-US" smtClean="0"/>
              <a:t>15</a:t>
            </a:fld>
            <a:endParaRPr lang="en-US"/>
          </a:p>
        </p:txBody>
      </p:sp>
    </p:spTree>
    <p:extLst>
      <p:ext uri="{BB962C8B-B14F-4D97-AF65-F5344CB8AC3E}">
        <p14:creationId xmlns:p14="http://schemas.microsoft.com/office/powerpoint/2010/main" val="405948720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The introduction of steam-powered printing presses revolutionized production rates, allowing for much faster printing compared to traditional methods. This innovation enabled larger print runs, making books and newspapers more accessible than ever. The impact on the publishing industry was significant, leading to a boom in literacy and information dissemination. </a:t>
            </a:r>
            <a:br>
              <a:rPr lang="en-US"/>
            </a:br>
            <a:r>
              <a:rPr lang="en-US"/>
              <a:t>______</a:t>
            </a:r>
          </a:p>
          <a:p>
            <a:br>
              <a:rPr lang="en-US"/>
            </a:br>
            <a:r>
              <a:rPr lang="en-US"/>
              <a:t>The introduction of steam-powered printing presses in the 19th century allowed for faster and larger-scale production, significantly changing the landscape of publishing.</a:t>
            </a:r>
          </a:p>
        </p:txBody>
      </p:sp>
      <p:sp>
        <p:nvSpPr>
          <p:cNvPr id="4" name="Slide Number Placeholder 3"/>
          <p:cNvSpPr>
            <a:spLocks noGrp="1"/>
          </p:cNvSpPr>
          <p:nvPr>
            <p:ph type="sldNum" sz="quarter" idx="5"/>
          </p:nvPr>
        </p:nvSpPr>
        <p:spPr/>
        <p:txBody>
          <a:bodyPr/>
          <a:lstStyle/>
          <a:p>
            <a:fld id="{05C269F9-53FA-4E68-83CA-7100653C6DC5}" type="slidenum">
              <a:rPr lang="en-US" smtClean="0"/>
              <a:t>16</a:t>
            </a:fld>
            <a:endParaRPr lang="en-US"/>
          </a:p>
        </p:txBody>
      </p:sp>
    </p:spTree>
    <p:extLst>
      <p:ext uri="{BB962C8B-B14F-4D97-AF65-F5344CB8AC3E}">
        <p14:creationId xmlns:p14="http://schemas.microsoft.com/office/powerpoint/2010/main" val="1121793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Lithography emerged in the late 18th century, introducing more efficient and versatile printing methods. The subsequent development of offset printing in the 20th century further revolutionized the industry, allowing for high-quality prints at a faster pace. These advancements greatly expanded the types of media available, enhancing communication and information dissemination. </a:t>
            </a:r>
            <a:br>
              <a:rPr lang="en-US"/>
            </a:br>
            <a:r>
              <a:rPr lang="en-US"/>
              <a:t>______</a:t>
            </a:r>
          </a:p>
          <a:p>
            <a:br>
              <a:rPr lang="en-US"/>
            </a:br>
            <a:r>
              <a:rPr lang="en-US"/>
              <a:t>Lithography, developed in the late 18th century, expanded printing capabilities further. Offset printing emerged as a common technique in the 20th century, offering high-quality prints.</a:t>
            </a:r>
          </a:p>
        </p:txBody>
      </p:sp>
      <p:sp>
        <p:nvSpPr>
          <p:cNvPr id="4" name="Slide Number Placeholder 3"/>
          <p:cNvSpPr>
            <a:spLocks noGrp="1"/>
          </p:cNvSpPr>
          <p:nvPr>
            <p:ph type="sldNum" sz="quarter" idx="5"/>
          </p:nvPr>
        </p:nvSpPr>
        <p:spPr/>
        <p:txBody>
          <a:bodyPr/>
          <a:lstStyle/>
          <a:p>
            <a:fld id="{05C269F9-53FA-4E68-83CA-7100653C6DC5}" type="slidenum">
              <a:rPr lang="en-US" smtClean="0"/>
              <a:t>17</a:t>
            </a:fld>
            <a:endParaRPr lang="en-US"/>
          </a:p>
        </p:txBody>
      </p:sp>
    </p:spTree>
    <p:extLst>
      <p:ext uri="{BB962C8B-B14F-4D97-AF65-F5344CB8AC3E}">
        <p14:creationId xmlns:p14="http://schemas.microsoft.com/office/powerpoint/2010/main" val="30961816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Industrialization brought about mass production techniques that significantly increased the volume of printed materials available to the public. This era saw the rise of numerous publishing houses, transforming the landscape of literature and media. The commercialization of print media made printed materials more accessible and widespread, shaping modern communication. </a:t>
            </a:r>
            <a:br>
              <a:rPr lang="en-US"/>
            </a:br>
            <a:r>
              <a:rPr lang="en-US"/>
              <a:t>______</a:t>
            </a:r>
          </a:p>
          <a:p>
            <a:br>
              <a:rPr lang="en-US"/>
            </a:br>
            <a:r>
              <a:rPr lang="en-US"/>
              <a:t>Industrialization brought about mass production, which revolutionized the printing industry. This era saw the rise of publishing houses and the commercialization of print media.</a:t>
            </a:r>
          </a:p>
        </p:txBody>
      </p:sp>
      <p:sp>
        <p:nvSpPr>
          <p:cNvPr id="4" name="Slide Number Placeholder 3"/>
          <p:cNvSpPr>
            <a:spLocks noGrp="1"/>
          </p:cNvSpPr>
          <p:nvPr>
            <p:ph type="sldNum" sz="quarter" idx="5"/>
          </p:nvPr>
        </p:nvSpPr>
        <p:spPr/>
        <p:txBody>
          <a:bodyPr/>
          <a:lstStyle/>
          <a:p>
            <a:fld id="{05C269F9-53FA-4E68-83CA-7100653C6DC5}" type="slidenum">
              <a:rPr lang="en-US" smtClean="0"/>
              <a:t>18</a:t>
            </a:fld>
            <a:endParaRPr lang="en-US"/>
          </a:p>
        </p:txBody>
      </p:sp>
    </p:spTree>
    <p:extLst>
      <p:ext uri="{BB962C8B-B14F-4D97-AF65-F5344CB8AC3E}">
        <p14:creationId xmlns:p14="http://schemas.microsoft.com/office/powerpoint/2010/main" val="3369473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Generated by Copilot</a:t>
            </a:r>
            <a:br>
              <a:rPr lang="en-US" dirty="0"/>
            </a:br>
            <a:br>
              <a:rPr lang="en-US" dirty="0"/>
            </a:br>
            <a:r>
              <a:rPr lang="en-US" dirty="0"/>
              <a:t>The rise of digital printing represents a significant shift in the printing industry, offering new capabilities and efficiencies. This transition has transformed how we produce printed materials, allowing for greater customization and faster turnaround times, which are essential in today’s fast-paced market. </a:t>
            </a:r>
            <a:br>
              <a:rPr lang="en-US" dirty="0"/>
            </a:br>
            <a:r>
              <a:rPr lang="en-US" dirty="0"/>
              <a:t>______</a:t>
            </a:r>
          </a:p>
          <a:p>
            <a:br>
              <a:rPr lang="en-US" dirty="0"/>
            </a:br>
            <a:r>
              <a:rPr lang="en-US" dirty="0"/>
              <a:t>In recent years, digital printing has transformed the industry once again, allowing for on-demand printing and customization, reflecting the changing needs of consumers.</a:t>
            </a:r>
          </a:p>
        </p:txBody>
      </p:sp>
      <p:sp>
        <p:nvSpPr>
          <p:cNvPr id="4" name="Slide Number Placeholder 3"/>
          <p:cNvSpPr>
            <a:spLocks noGrp="1"/>
          </p:cNvSpPr>
          <p:nvPr>
            <p:ph type="sldNum" sz="quarter" idx="5"/>
          </p:nvPr>
        </p:nvSpPr>
        <p:spPr/>
        <p:txBody>
          <a:bodyPr/>
          <a:lstStyle/>
          <a:p>
            <a:fld id="{05C269F9-53FA-4E68-83CA-7100653C6DC5}" type="slidenum">
              <a:rPr lang="en-US" smtClean="0"/>
              <a:t>19</a:t>
            </a:fld>
            <a:endParaRPr lang="en-US"/>
          </a:p>
        </p:txBody>
      </p:sp>
    </p:spTree>
    <p:extLst>
      <p:ext uri="{BB962C8B-B14F-4D97-AF65-F5344CB8AC3E}">
        <p14:creationId xmlns:p14="http://schemas.microsoft.com/office/powerpoint/2010/main" val="3567828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Today’s agenda outlines key milestones in the history of printing. We will explore ancient manuscripts and early writing systems, the invention of movable type, and how printing technology spread across Europe. Additionally, we will discuss advancements in printing techniques, the rise of digital printing, and what the future holds for book printing. Each of these topics highlights the critical developments that have shaped the printing landscape. </a:t>
            </a:r>
            <a:br>
              <a:rPr lang="en-US"/>
            </a:br>
            <a:r>
              <a:rPr lang="en-US"/>
              <a:t>______</a:t>
            </a:r>
          </a:p>
          <a:p>
            <a:br>
              <a:rPr lang="en-US"/>
            </a:br>
            <a:r>
              <a:rPr lang="en-US"/>
              <a:t>We will explore the origins of writing and manuscripts, the groundbreaking invention of movable type printing, and how printing technology spread throughout Europe. We will also discuss advancements in printing techniques, the rise of digital printing, and future trends in the printing industry.</a:t>
            </a:r>
          </a:p>
        </p:txBody>
      </p:sp>
      <p:sp>
        <p:nvSpPr>
          <p:cNvPr id="4" name="Slide Number Placeholder 3"/>
          <p:cNvSpPr>
            <a:spLocks noGrp="1"/>
          </p:cNvSpPr>
          <p:nvPr>
            <p:ph type="sldNum" sz="quarter" idx="5"/>
          </p:nvPr>
        </p:nvSpPr>
        <p:spPr/>
        <p:txBody>
          <a:bodyPr/>
          <a:lstStyle/>
          <a:p>
            <a:fld id="{05C269F9-53FA-4E68-83CA-7100653C6DC5}" type="slidenum">
              <a:rPr lang="en-US" smtClean="0"/>
              <a:t>2</a:t>
            </a:fld>
            <a:endParaRPr lang="en-US"/>
          </a:p>
        </p:txBody>
      </p:sp>
    </p:spTree>
    <p:extLst>
      <p:ext uri="{BB962C8B-B14F-4D97-AF65-F5344CB8AC3E}">
        <p14:creationId xmlns:p14="http://schemas.microsoft.com/office/powerpoint/2010/main" val="33541015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Digital printing has revolutionized production speeds, allowing for quicker turnaround times compared to traditional methods. This technology also reduces costs for small print runs, making it more economical for businesses. Additionally, digital printing offers greater creative flexibility, enabling personalized designs that cater to specific audiences. </a:t>
            </a:r>
            <a:br>
              <a:rPr lang="en-US"/>
            </a:br>
            <a:r>
              <a:rPr lang="en-US"/>
              <a:t>______</a:t>
            </a:r>
          </a:p>
          <a:p>
            <a:br>
              <a:rPr lang="en-US"/>
            </a:br>
            <a:r>
              <a:rPr lang="en-US"/>
              <a:t>The shift from traditional analog printing to digital printing has enabled faster turnaround times, lower costs for small runs, and greater creative flexibility.</a:t>
            </a:r>
          </a:p>
        </p:txBody>
      </p:sp>
      <p:sp>
        <p:nvSpPr>
          <p:cNvPr id="4" name="Slide Number Placeholder 3"/>
          <p:cNvSpPr>
            <a:spLocks noGrp="1"/>
          </p:cNvSpPr>
          <p:nvPr>
            <p:ph type="sldNum" sz="quarter" idx="5"/>
          </p:nvPr>
        </p:nvSpPr>
        <p:spPr/>
        <p:txBody>
          <a:bodyPr/>
          <a:lstStyle/>
          <a:p>
            <a:fld id="{05C269F9-53FA-4E68-83CA-7100653C6DC5}" type="slidenum">
              <a:rPr lang="en-US" smtClean="0"/>
              <a:t>20</a:t>
            </a:fld>
            <a:endParaRPr lang="en-US"/>
          </a:p>
        </p:txBody>
      </p:sp>
    </p:spTree>
    <p:extLst>
      <p:ext uri="{BB962C8B-B14F-4D97-AF65-F5344CB8AC3E}">
        <p14:creationId xmlns:p14="http://schemas.microsoft.com/office/powerpoint/2010/main" val="41678162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Recent advancements in digital print technology have significantly improved color quality, enhancing accuracy and vibrancy in printed products. The increased speed of digital printing meets high-demand needs, while versatile material options expand the applications of digital print, making it a valuable tool across various industries. </a:t>
            </a:r>
            <a:br>
              <a:rPr lang="en-US"/>
            </a:br>
            <a:r>
              <a:rPr lang="en-US"/>
              <a:t>______</a:t>
            </a:r>
          </a:p>
          <a:p>
            <a:br>
              <a:rPr lang="en-US"/>
            </a:br>
            <a:r>
              <a:rPr lang="en-US"/>
              <a:t>Technological advancements in digital printing include improved color quality, speed, and the ability to print on a wide range of materials, enhancing the versatility of print products.</a:t>
            </a:r>
          </a:p>
        </p:txBody>
      </p:sp>
      <p:sp>
        <p:nvSpPr>
          <p:cNvPr id="4" name="Slide Number Placeholder 3"/>
          <p:cNvSpPr>
            <a:spLocks noGrp="1"/>
          </p:cNvSpPr>
          <p:nvPr>
            <p:ph type="sldNum" sz="quarter" idx="5"/>
          </p:nvPr>
        </p:nvSpPr>
        <p:spPr/>
        <p:txBody>
          <a:bodyPr/>
          <a:lstStyle/>
          <a:p>
            <a:fld id="{05C269F9-53FA-4E68-83CA-7100653C6DC5}" type="slidenum">
              <a:rPr lang="en-US" smtClean="0"/>
              <a:t>21</a:t>
            </a:fld>
            <a:endParaRPr lang="en-US"/>
          </a:p>
        </p:txBody>
      </p:sp>
    </p:spTree>
    <p:extLst>
      <p:ext uri="{BB962C8B-B14F-4D97-AF65-F5344CB8AC3E}">
        <p14:creationId xmlns:p14="http://schemas.microsoft.com/office/powerpoint/2010/main" val="25576053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Digital printing offers numerous benefits, including quick production times that help businesses meet tight deadlines without compromising quality. It is also cost-effective for short runs, reducing waste and expenses compared to traditional methods. The technology allows for easy customization, making it ideal for targeted projects and audiences. </a:t>
            </a:r>
            <a:br>
              <a:rPr lang="en-US"/>
            </a:br>
            <a:r>
              <a:rPr lang="en-US"/>
              <a:t>______</a:t>
            </a:r>
          </a:p>
          <a:p>
            <a:br>
              <a:rPr lang="en-US"/>
            </a:br>
            <a:r>
              <a:rPr lang="en-US"/>
              <a:t>Digital printing offers numerous benefits, including quick production, cost-effectiveness for short runs, and the ability to customize prints for specific audiences or projects.</a:t>
            </a:r>
          </a:p>
        </p:txBody>
      </p:sp>
      <p:sp>
        <p:nvSpPr>
          <p:cNvPr id="4" name="Slide Number Placeholder 3"/>
          <p:cNvSpPr>
            <a:spLocks noGrp="1"/>
          </p:cNvSpPr>
          <p:nvPr>
            <p:ph type="sldNum" sz="quarter" idx="5"/>
          </p:nvPr>
        </p:nvSpPr>
        <p:spPr/>
        <p:txBody>
          <a:bodyPr/>
          <a:lstStyle/>
          <a:p>
            <a:fld id="{05C269F9-53FA-4E68-83CA-7100653C6DC5}" type="slidenum">
              <a:rPr lang="en-US" smtClean="0"/>
              <a:t>22</a:t>
            </a:fld>
            <a:endParaRPr lang="en-US"/>
          </a:p>
        </p:txBody>
      </p:sp>
    </p:spTree>
    <p:extLst>
      <p:ext uri="{BB962C8B-B14F-4D97-AF65-F5344CB8AC3E}">
        <p14:creationId xmlns:p14="http://schemas.microsoft.com/office/powerpoint/2010/main" val="9201666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Generated by Copilot</a:t>
            </a:r>
            <a:br>
              <a:rPr lang="en-US" dirty="0"/>
            </a:br>
            <a:br>
              <a:rPr lang="en-US" dirty="0"/>
            </a:br>
            <a:r>
              <a:rPr lang="en-US" dirty="0"/>
              <a:t>The future of book printing is poised for exciting developments as technology continues to evolve. Anticipating these changes will help us understand how the industry will adapt to new demands and opportunities, ensuring that printed materials remain relevant in an increasingly digital world. </a:t>
            </a:r>
            <a:br>
              <a:rPr lang="en-US" dirty="0"/>
            </a:br>
            <a:r>
              <a:rPr lang="en-US" dirty="0"/>
              <a:t>______</a:t>
            </a:r>
          </a:p>
          <a:p>
            <a:br>
              <a:rPr lang="en-US" dirty="0"/>
            </a:br>
            <a:r>
              <a:rPr lang="en-US" dirty="0"/>
              <a:t>As we look ahead, the printing industry continues to evolve, influenced by technology, environmental considerations, and changing consumer demands.</a:t>
            </a:r>
          </a:p>
        </p:txBody>
      </p:sp>
      <p:sp>
        <p:nvSpPr>
          <p:cNvPr id="4" name="Slide Number Placeholder 3"/>
          <p:cNvSpPr>
            <a:spLocks noGrp="1"/>
          </p:cNvSpPr>
          <p:nvPr>
            <p:ph type="sldNum" sz="quarter" idx="5"/>
          </p:nvPr>
        </p:nvSpPr>
        <p:spPr/>
        <p:txBody>
          <a:bodyPr/>
          <a:lstStyle/>
          <a:p>
            <a:fld id="{05C269F9-53FA-4E68-83CA-7100653C6DC5}" type="slidenum">
              <a:rPr lang="en-US" smtClean="0"/>
              <a:t>23</a:t>
            </a:fld>
            <a:endParaRPr lang="en-US"/>
          </a:p>
        </p:txBody>
      </p:sp>
    </p:spTree>
    <p:extLst>
      <p:ext uri="{BB962C8B-B14F-4D97-AF65-F5344CB8AC3E}">
        <p14:creationId xmlns:p14="http://schemas.microsoft.com/office/powerpoint/2010/main" val="19677754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Current trends in the printing industry reflect a growing emphasis on sustainability, with companies adopting eco-friendly practices and materials. There is also an increasing demand for short-run printing to meet personalized market needs. The integration of digital and traditional methods allows for greater flexibility and creativity in production, shaping the future of printing. </a:t>
            </a:r>
            <a:br>
              <a:rPr lang="en-US"/>
            </a:br>
            <a:r>
              <a:rPr lang="en-US"/>
              <a:t>______</a:t>
            </a:r>
          </a:p>
          <a:p>
            <a:br>
              <a:rPr lang="en-US"/>
            </a:br>
            <a:r>
              <a:rPr lang="en-US"/>
              <a:t>Current trends include a focus on sustainability, increased demand for short-run printing, and the integration of digital and traditional printing methods.</a:t>
            </a:r>
          </a:p>
        </p:txBody>
      </p:sp>
      <p:sp>
        <p:nvSpPr>
          <p:cNvPr id="4" name="Slide Number Placeholder 3"/>
          <p:cNvSpPr>
            <a:spLocks noGrp="1"/>
          </p:cNvSpPr>
          <p:nvPr>
            <p:ph type="sldNum" sz="quarter" idx="5"/>
          </p:nvPr>
        </p:nvSpPr>
        <p:spPr/>
        <p:txBody>
          <a:bodyPr/>
          <a:lstStyle/>
          <a:p>
            <a:fld id="{05C269F9-53FA-4E68-83CA-7100653C6DC5}" type="slidenum">
              <a:rPr lang="en-US" smtClean="0"/>
              <a:t>24</a:t>
            </a:fld>
            <a:endParaRPr lang="en-US"/>
          </a:p>
        </p:txBody>
      </p:sp>
    </p:spTree>
    <p:extLst>
      <p:ext uri="{BB962C8B-B14F-4D97-AF65-F5344CB8AC3E}">
        <p14:creationId xmlns:p14="http://schemas.microsoft.com/office/powerpoint/2010/main" val="4677083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Many companies in the printing industry are adopting eco-friendly practices to minimize their environmental impact. The use of sustainable materials is crucial for reducing carbon footprints and promoting responsible resource management. Implementing waste reduction strategies is also essential for enhancing efficiency and supporting sustainability initiatives. </a:t>
            </a:r>
            <a:br>
              <a:rPr lang="en-US"/>
            </a:br>
            <a:r>
              <a:rPr lang="en-US"/>
              <a:t>______</a:t>
            </a:r>
          </a:p>
          <a:p>
            <a:br>
              <a:rPr lang="en-US"/>
            </a:br>
            <a:r>
              <a:rPr lang="en-US"/>
              <a:t>Sustainability is becoming a key focus in printing, with many companies adopting eco-friendly practices, using sustainable materials, and reducing waste.</a:t>
            </a:r>
          </a:p>
        </p:txBody>
      </p:sp>
      <p:sp>
        <p:nvSpPr>
          <p:cNvPr id="4" name="Slide Number Placeholder 3"/>
          <p:cNvSpPr>
            <a:spLocks noGrp="1"/>
          </p:cNvSpPr>
          <p:nvPr>
            <p:ph type="sldNum" sz="quarter" idx="5"/>
          </p:nvPr>
        </p:nvSpPr>
        <p:spPr/>
        <p:txBody>
          <a:bodyPr/>
          <a:lstStyle/>
          <a:p>
            <a:fld id="{05C269F9-53FA-4E68-83CA-7100653C6DC5}" type="slidenum">
              <a:rPr lang="en-US" smtClean="0"/>
              <a:t>25</a:t>
            </a:fld>
            <a:endParaRPr lang="en-US"/>
          </a:p>
        </p:txBody>
      </p:sp>
    </p:spTree>
    <p:extLst>
      <p:ext uri="{BB962C8B-B14F-4D97-AF65-F5344CB8AC3E}">
        <p14:creationId xmlns:p14="http://schemas.microsoft.com/office/powerpoint/2010/main" val="29889371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Predictions for future innovations in printing include the continued rise of 3D printing technology, which is set to revolutionize manufacturing processes. We can also expect further advancements in digital printing that enhance speed and versatility. Improvements in print quality will ensure sharper images and more vibrant colors, meeting consumer demands effectively. </a:t>
            </a:r>
            <a:br>
              <a:rPr lang="en-US"/>
            </a:br>
            <a:r>
              <a:rPr lang="en-US"/>
              <a:t>______</a:t>
            </a:r>
          </a:p>
          <a:p>
            <a:br>
              <a:rPr lang="en-US"/>
            </a:br>
            <a:r>
              <a:rPr lang="en-US"/>
              <a:t>Looking to the future, we can expect innovations such as 3D printing technology, further advancements in digital printing, and continued enhancements in print quality and efficiency.</a:t>
            </a:r>
          </a:p>
        </p:txBody>
      </p:sp>
      <p:sp>
        <p:nvSpPr>
          <p:cNvPr id="4" name="Slide Number Placeholder 3"/>
          <p:cNvSpPr>
            <a:spLocks noGrp="1"/>
          </p:cNvSpPr>
          <p:nvPr>
            <p:ph type="sldNum" sz="quarter" idx="5"/>
          </p:nvPr>
        </p:nvSpPr>
        <p:spPr/>
        <p:txBody>
          <a:bodyPr/>
          <a:lstStyle/>
          <a:p>
            <a:fld id="{05C269F9-53FA-4E68-83CA-7100653C6DC5}" type="slidenum">
              <a:rPr lang="en-US" smtClean="0"/>
              <a:t>26</a:t>
            </a:fld>
            <a:endParaRPr lang="en-US"/>
          </a:p>
        </p:txBody>
      </p:sp>
    </p:spTree>
    <p:extLst>
      <p:ext uri="{BB962C8B-B14F-4D97-AF65-F5344CB8AC3E}">
        <p14:creationId xmlns:p14="http://schemas.microsoft.com/office/powerpoint/2010/main" val="12902969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The history of book printing is rich with significant innovations that have transformed content production. From the painstaking creation of manuscripts to the efficiency of modern digital techniques, this evolution has greatly enhanced accessibility. The impact on knowledge sharing has been profound, making literature more available to everyone and shaping our understanding of the world. </a:t>
            </a:r>
            <a:br>
              <a:rPr lang="en-US"/>
            </a:br>
            <a:r>
              <a:rPr lang="en-US"/>
              <a:t>______</a:t>
            </a:r>
          </a:p>
          <a:p>
            <a:br>
              <a:rPr lang="en-US"/>
            </a:br>
            <a:r>
              <a:rPr lang="en-US"/>
              <a:t>The art of book printing has a rich history marked by significant innovations. From ancient manuscripts to modern digital techniques, printing continues to evolve, shaping how we share knowledge and stories.</a:t>
            </a:r>
          </a:p>
        </p:txBody>
      </p:sp>
      <p:sp>
        <p:nvSpPr>
          <p:cNvPr id="4" name="Slide Number Placeholder 3"/>
          <p:cNvSpPr>
            <a:spLocks noGrp="1"/>
          </p:cNvSpPr>
          <p:nvPr>
            <p:ph type="sldNum" sz="quarter" idx="5"/>
          </p:nvPr>
        </p:nvSpPr>
        <p:spPr/>
        <p:txBody>
          <a:bodyPr/>
          <a:lstStyle/>
          <a:p>
            <a:fld id="{05C269F9-53FA-4E68-83CA-7100653C6DC5}" type="slidenum">
              <a:rPr lang="en-US" smtClean="0"/>
              <a:t>27</a:t>
            </a:fld>
            <a:endParaRPr lang="en-US"/>
          </a:p>
        </p:txBody>
      </p:sp>
    </p:spTree>
    <p:extLst>
      <p:ext uri="{BB962C8B-B14F-4D97-AF65-F5344CB8AC3E}">
        <p14:creationId xmlns:p14="http://schemas.microsoft.com/office/powerpoint/2010/main" val="3727139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Generated by Copilot</a:t>
            </a:r>
            <a:br>
              <a:rPr lang="en-US" dirty="0"/>
            </a:br>
            <a:br>
              <a:rPr lang="en-US" dirty="0"/>
            </a:br>
            <a:r>
              <a:rPr lang="en-US" dirty="0"/>
              <a:t>Ancient manuscripts represent the earliest forms of written communication, showcasing the ingenuity of early civilizations. These texts were not only vital for record-keeping but also for the preservation of culture and knowledge. The methods used to create these manuscripts laid the groundwork for future advancements in printing technology, making it essential to understand their significance in our historical narrative. </a:t>
            </a:r>
            <a:br>
              <a:rPr lang="en-US" dirty="0"/>
            </a:br>
            <a:r>
              <a:rPr lang="en-US" dirty="0"/>
              <a:t>______</a:t>
            </a:r>
          </a:p>
          <a:p>
            <a:br>
              <a:rPr lang="en-US" dirty="0"/>
            </a:br>
            <a:r>
              <a:rPr lang="en-US" dirty="0"/>
              <a:t>The art of writing has ancient roots, evolving from primitive symbols to sophisticated scripts. Understanding these early forms of writing and the materials used sets the stage for the development of manuscripts.</a:t>
            </a:r>
          </a:p>
        </p:txBody>
      </p:sp>
      <p:sp>
        <p:nvSpPr>
          <p:cNvPr id="4" name="Slide Number Placeholder 3"/>
          <p:cNvSpPr>
            <a:spLocks noGrp="1"/>
          </p:cNvSpPr>
          <p:nvPr>
            <p:ph type="sldNum" sz="quarter" idx="5"/>
          </p:nvPr>
        </p:nvSpPr>
        <p:spPr/>
        <p:txBody>
          <a:bodyPr/>
          <a:lstStyle/>
          <a:p>
            <a:fld id="{05C269F9-53FA-4E68-83CA-7100653C6DC5}" type="slidenum">
              <a:rPr lang="en-US" smtClean="0"/>
              <a:t>3</a:t>
            </a:fld>
            <a:endParaRPr lang="en-US"/>
          </a:p>
        </p:txBody>
      </p:sp>
    </p:spTree>
    <p:extLst>
      <p:ext uri="{BB962C8B-B14F-4D97-AF65-F5344CB8AC3E}">
        <p14:creationId xmlns:p14="http://schemas.microsoft.com/office/powerpoint/2010/main" val="3402083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Cuneiform and hieroglyphics are fascinating examples of early writing systems that utilized unique materials. Cuneiform, developed in Mesopotamia, was inscribed on clay tablets, while hieroglyphics combined logographic and alphabetic elements on stone and papyrus. These materials were crucial for preserving knowledge, and their study reveals much about the societies that created them and their approaches to communication. </a:t>
            </a:r>
            <a:br>
              <a:rPr lang="en-US"/>
            </a:br>
            <a:r>
              <a:rPr lang="en-US"/>
              <a:t>______</a:t>
            </a:r>
          </a:p>
          <a:p>
            <a:br>
              <a:rPr lang="en-US"/>
            </a:br>
            <a:r>
              <a:rPr lang="en-US"/>
              <a:t>The earliest forms of writing included cuneiform and hieroglyphics, inscribed on clay or papyrus. These materials were crucial for recording information and religious texts in ancient societies.</a:t>
            </a:r>
          </a:p>
        </p:txBody>
      </p:sp>
      <p:sp>
        <p:nvSpPr>
          <p:cNvPr id="4" name="Slide Number Placeholder 3"/>
          <p:cNvSpPr>
            <a:spLocks noGrp="1"/>
          </p:cNvSpPr>
          <p:nvPr>
            <p:ph type="sldNum" sz="quarter" idx="5"/>
          </p:nvPr>
        </p:nvSpPr>
        <p:spPr/>
        <p:txBody>
          <a:bodyPr/>
          <a:lstStyle/>
          <a:p>
            <a:fld id="{05C269F9-53FA-4E68-83CA-7100653C6DC5}" type="slidenum">
              <a:rPr lang="en-US" smtClean="0"/>
              <a:t>4</a:t>
            </a:fld>
            <a:endParaRPr lang="en-US"/>
          </a:p>
        </p:txBody>
      </p:sp>
    </p:spTree>
    <p:extLst>
      <p:ext uri="{BB962C8B-B14F-4D97-AF65-F5344CB8AC3E}">
        <p14:creationId xmlns:p14="http://schemas.microsoft.com/office/powerpoint/2010/main" val="9650999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Scribes played an indispensable role in ancient civilizations, ensuring the meticulous copying and preservation of texts. Their work allowed for the flourishing of handwritten manuscripts, particularly in Greece and Rome, which served as vital conduits for knowledge and culture. The dedication of these scribes was essential for maintaining the continuity of intellectual heritage throughout history. </a:t>
            </a:r>
            <a:br>
              <a:rPr lang="en-US"/>
            </a:br>
            <a:r>
              <a:rPr lang="en-US"/>
              <a:t>______</a:t>
            </a:r>
          </a:p>
          <a:p>
            <a:br>
              <a:rPr lang="en-US"/>
            </a:br>
            <a:r>
              <a:rPr lang="en-US"/>
              <a:t>Manuscripts, hand-written texts, flourished in ancient civilizations like Greece and Rome. Scribes played an essential role in preserving knowledge through painstakingly copying texts.</a:t>
            </a:r>
          </a:p>
        </p:txBody>
      </p:sp>
      <p:sp>
        <p:nvSpPr>
          <p:cNvPr id="4" name="Slide Number Placeholder 3"/>
          <p:cNvSpPr>
            <a:spLocks noGrp="1"/>
          </p:cNvSpPr>
          <p:nvPr>
            <p:ph type="sldNum" sz="quarter" idx="5"/>
          </p:nvPr>
        </p:nvSpPr>
        <p:spPr/>
        <p:txBody>
          <a:bodyPr/>
          <a:lstStyle/>
          <a:p>
            <a:fld id="{05C269F9-53FA-4E68-83CA-7100653C6DC5}" type="slidenum">
              <a:rPr lang="en-US" smtClean="0"/>
              <a:t>5</a:t>
            </a:fld>
            <a:endParaRPr lang="en-US"/>
          </a:p>
        </p:txBody>
      </p:sp>
    </p:spTree>
    <p:extLst>
      <p:ext uri="{BB962C8B-B14F-4D97-AF65-F5344CB8AC3E}">
        <p14:creationId xmlns:p14="http://schemas.microsoft.com/office/powerpoint/2010/main" val="23977835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The labor-intensive process of hand-copying texts was fundamental to the preservation of knowledge. Scribes, equipped with quills and ink, ensured that literature was replicated accurately across generations. This method, while time-consuming, was crucial for education and the transmission of ideas, highlighting the importance of written communication in society's development. </a:t>
            </a:r>
            <a:br>
              <a:rPr lang="en-US"/>
            </a:br>
            <a:r>
              <a:rPr lang="en-US"/>
              <a:t>______</a:t>
            </a:r>
          </a:p>
          <a:p>
            <a:br>
              <a:rPr lang="en-US"/>
            </a:br>
            <a:r>
              <a:rPr lang="en-US"/>
              <a:t>Scribes were the guardians of written knowledge, using quills and ink to replicate texts by hand. This labor-intensive process was critical for the transmission of literature and education.</a:t>
            </a:r>
          </a:p>
        </p:txBody>
      </p:sp>
      <p:sp>
        <p:nvSpPr>
          <p:cNvPr id="4" name="Slide Number Placeholder 3"/>
          <p:cNvSpPr>
            <a:spLocks noGrp="1"/>
          </p:cNvSpPr>
          <p:nvPr>
            <p:ph type="sldNum" sz="quarter" idx="5"/>
          </p:nvPr>
        </p:nvSpPr>
        <p:spPr/>
        <p:txBody>
          <a:bodyPr/>
          <a:lstStyle/>
          <a:p>
            <a:fld id="{05C269F9-53FA-4E68-83CA-7100653C6DC5}" type="slidenum">
              <a:rPr lang="en-US" smtClean="0"/>
              <a:t>6</a:t>
            </a:fld>
            <a:endParaRPr lang="en-US"/>
          </a:p>
        </p:txBody>
      </p:sp>
    </p:spTree>
    <p:extLst>
      <p:ext uri="{BB962C8B-B14F-4D97-AF65-F5344CB8AC3E}">
        <p14:creationId xmlns:p14="http://schemas.microsoft.com/office/powerpoint/2010/main" val="720398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dirty="0"/>
              <a:t>Generated by Copilot</a:t>
            </a:r>
            <a:br>
              <a:rPr lang="en-US" dirty="0"/>
            </a:br>
            <a:br>
              <a:rPr lang="en-US" dirty="0"/>
            </a:br>
            <a:r>
              <a:rPr lang="en-US" dirty="0"/>
              <a:t>The invention of movable type printing marked a pivotal moment in the history of communication. This innovation allowed for the mass production of texts, significantly changing how information was disseminated. Understanding the implications of this invention is key to appreciating its impact on literacy and education in subsequent centuries. </a:t>
            </a:r>
            <a:br>
              <a:rPr lang="en-US" dirty="0"/>
            </a:br>
            <a:r>
              <a:rPr lang="en-US" dirty="0"/>
              <a:t>______</a:t>
            </a:r>
          </a:p>
          <a:p>
            <a:br>
              <a:rPr lang="en-US" dirty="0"/>
            </a:br>
            <a:r>
              <a:rPr lang="en-US" dirty="0"/>
              <a:t>The invention of movable type printing revolutionized the book-making process, allowing for faster production and broader distribution of written works.</a:t>
            </a:r>
          </a:p>
        </p:txBody>
      </p:sp>
      <p:sp>
        <p:nvSpPr>
          <p:cNvPr id="4" name="Slide Number Placeholder 3"/>
          <p:cNvSpPr>
            <a:spLocks noGrp="1"/>
          </p:cNvSpPr>
          <p:nvPr>
            <p:ph type="sldNum" sz="quarter" idx="5"/>
          </p:nvPr>
        </p:nvSpPr>
        <p:spPr/>
        <p:txBody>
          <a:bodyPr/>
          <a:lstStyle/>
          <a:p>
            <a:fld id="{05C269F9-53FA-4E68-83CA-7100653C6DC5}" type="slidenum">
              <a:rPr lang="en-US" smtClean="0"/>
              <a:t>7</a:t>
            </a:fld>
            <a:endParaRPr lang="en-US"/>
          </a:p>
        </p:txBody>
      </p:sp>
    </p:spTree>
    <p:extLst>
      <p:ext uri="{BB962C8B-B14F-4D97-AF65-F5344CB8AC3E}">
        <p14:creationId xmlns:p14="http://schemas.microsoft.com/office/powerpoint/2010/main" val="21972011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Bi Sheng's 11th-century innovation of movable type printing was groundbreaking for information dissemination in China. His use of clay and later wooden types improved the efficiency and durability of printing. This invention laid the foundation for modern printing technology, influencing not only Chinese culture but also the global landscape of printed communication. </a:t>
            </a:r>
            <a:br>
              <a:rPr lang="en-US"/>
            </a:br>
            <a:r>
              <a:rPr lang="en-US"/>
              <a:t>______</a:t>
            </a:r>
          </a:p>
          <a:p>
            <a:br>
              <a:rPr lang="en-US"/>
            </a:br>
            <a:r>
              <a:rPr lang="en-US"/>
              <a:t>Bi Sheng, in the 11th century, developed the first known movable type printing system in China, using clay and later wood. This innovation laid the groundwork for printing technology.</a:t>
            </a:r>
          </a:p>
        </p:txBody>
      </p:sp>
      <p:sp>
        <p:nvSpPr>
          <p:cNvPr id="4" name="Slide Number Placeholder 3"/>
          <p:cNvSpPr>
            <a:spLocks noGrp="1"/>
          </p:cNvSpPr>
          <p:nvPr>
            <p:ph type="sldNum" sz="quarter" idx="5"/>
          </p:nvPr>
        </p:nvSpPr>
        <p:spPr/>
        <p:txBody>
          <a:bodyPr/>
          <a:lstStyle/>
          <a:p>
            <a:fld id="{05C269F9-53FA-4E68-83CA-7100653C6DC5}" type="slidenum">
              <a:rPr lang="en-US" smtClean="0"/>
              <a:t>8</a:t>
            </a:fld>
            <a:endParaRPr lang="en-US"/>
          </a:p>
        </p:txBody>
      </p:sp>
    </p:spTree>
    <p:extLst>
      <p:ext uri="{BB962C8B-B14F-4D97-AF65-F5344CB8AC3E}">
        <p14:creationId xmlns:p14="http://schemas.microsoft.com/office/powerpoint/2010/main" val="42267455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US"/>
              <a:t>Generated by Copilot</a:t>
            </a:r>
            <a:br>
              <a:rPr lang="en-US"/>
            </a:br>
            <a:br>
              <a:rPr lang="en-US"/>
            </a:br>
            <a:r>
              <a:rPr lang="en-US"/>
              <a:t>Johannes Gutenberg's introduction of movable type printing revolutionized text production, making books more accessible than ever before. The Gutenberg Press democratized knowledge, fostering literacy and education across Europe. This innovation transformed communication, allowing for the rapid spread of ideas and significantly impacting society's intellectual landscape. </a:t>
            </a:r>
            <a:br>
              <a:rPr lang="en-US"/>
            </a:br>
            <a:r>
              <a:rPr lang="en-US"/>
              <a:t>______</a:t>
            </a:r>
          </a:p>
          <a:p>
            <a:br>
              <a:rPr lang="en-US"/>
            </a:br>
            <a:r>
              <a:rPr lang="en-US"/>
              <a:t>Johannes Gutenberg introduced movable type printing to Europe in the 15th century with his famous press. This invention dramatically changed the accessibility of books and information.</a:t>
            </a:r>
          </a:p>
        </p:txBody>
      </p:sp>
      <p:sp>
        <p:nvSpPr>
          <p:cNvPr id="4" name="Slide Number Placeholder 3"/>
          <p:cNvSpPr>
            <a:spLocks noGrp="1"/>
          </p:cNvSpPr>
          <p:nvPr>
            <p:ph type="sldNum" sz="quarter" idx="5"/>
          </p:nvPr>
        </p:nvSpPr>
        <p:spPr/>
        <p:txBody>
          <a:bodyPr/>
          <a:lstStyle/>
          <a:p>
            <a:fld id="{05C269F9-53FA-4E68-83CA-7100653C6DC5}" type="slidenum">
              <a:rPr lang="en-US" smtClean="0"/>
              <a:t>9</a:t>
            </a:fld>
            <a:endParaRPr lang="en-US"/>
          </a:p>
        </p:txBody>
      </p:sp>
    </p:spTree>
    <p:extLst>
      <p:ext uri="{BB962C8B-B14F-4D97-AF65-F5344CB8AC3E}">
        <p14:creationId xmlns:p14="http://schemas.microsoft.com/office/powerpoint/2010/main" val="933683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D1D1EADE-8E88-4C7C-8AC5-FB148DE4940E}" type="datetime1">
              <a:rPr lang="en-US" smtClean="0"/>
              <a:t>17-May-25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488705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3C8B9C-477D-492A-96AD-1FC2CC997A73}" type="datetime1">
              <a:rPr lang="en-US" smtClean="0"/>
              <a:t>17-May-25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961846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42D3AED5-E26D-4E29-B1B3-7847B6779594}" type="datetime1">
              <a:rPr lang="en-US" smtClean="0"/>
              <a:t>17-May-25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9879575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157B6794-849E-4626-908B-D15793550EFB}" type="datetime1">
              <a:rPr lang="en-US" smtClean="0"/>
              <a:t>17-May-25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001732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3DB64E7-5594-42A3-ADBF-E95A7ACEAD64}" type="datetime1">
              <a:rPr lang="en-US" smtClean="0"/>
              <a:t>17-May-25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751351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8462B0B-D248-4FFB-8695-AD7FA4B1284A}" type="datetime1">
              <a:rPr lang="en-US" smtClean="0"/>
              <a:t>17-May-25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3592669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D0378EFB-9159-4510-B73F-4F0409ADE937}" type="datetime1">
              <a:rPr lang="en-US" smtClean="0"/>
              <a:t>17-May-25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7230028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9BC9412-2452-4BED-A324-9D8C115361AD}" type="datetime1">
              <a:rPr lang="en-US" smtClean="0"/>
              <a:t>17-May-25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644061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5318F62-D251-40E8-A23C-F4CFE9FEAB41}" type="datetime1">
              <a:rPr lang="en-US" smtClean="0"/>
              <a:t>17-May-25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7474461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44F76144-149E-4874-93A5-554A0357CF82}" type="datetime1">
              <a:rPr lang="en-US" smtClean="0"/>
              <a:t>17-May-25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3506121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0BA65D8-0540-4835-AE5C-25D29DBA01BE}" type="datetime1">
              <a:rPr lang="en-US" smtClean="0"/>
              <a:t>17-May-25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8780481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E31BA835-12AC-4E8F-955A-EA3F4DE2791F}" type="datetime1">
              <a:rPr lang="en-US" smtClean="0"/>
              <a:t>17-May-25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95254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pic>
        <p:nvPicPr>
          <p:cNvPr id="4" name="Picture 3" descr="Sheets of magazines being recycled">
            <a:extLst>
              <a:ext uri="{FF2B5EF4-FFF2-40B4-BE49-F238E27FC236}">
                <a16:creationId xmlns:a16="http://schemas.microsoft.com/office/drawing/2014/main" id="{429CA326-CBE5-4A88-BE8E-30BC91F6BC35}"/>
              </a:ext>
            </a:extLst>
          </p:cNvPr>
          <p:cNvPicPr>
            <a:picLocks noChangeAspect="1"/>
          </p:cNvPicPr>
          <p:nvPr/>
        </p:nvPicPr>
        <p:blipFill>
          <a:blip r:embed="rId3"/>
          <a:srcRect t="23391" r="9091"/>
          <a:stretch>
            <a:fillRect/>
          </a:stretch>
        </p:blipFill>
        <p:spPr>
          <a:xfrm>
            <a:off x="20" y="10"/>
            <a:ext cx="12191979" cy="6857990"/>
          </a:xfrm>
          <a:prstGeom prst="rect">
            <a:avLst/>
          </a:prstGeom>
        </p:spPr>
      </p:pic>
      <p:sp>
        <p:nvSpPr>
          <p:cNvPr id="11" name="Rectangle 10">
            <a:extLst>
              <a:ext uri="{FF2B5EF4-FFF2-40B4-BE49-F238E27FC236}">
                <a16:creationId xmlns:a16="http://schemas.microsoft.com/office/drawing/2014/main" id="{D21F66AB-6D67-4C86-A415-0B6E4EEC5A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3811" y="423809"/>
            <a:ext cx="6858002" cy="6010383"/>
          </a:xfrm>
          <a:prstGeom prst="rect">
            <a:avLst/>
          </a:prstGeom>
          <a:gradFill>
            <a:gsLst>
              <a:gs pos="0">
                <a:schemeClr val="bg1">
                  <a:alpha val="0"/>
                </a:schemeClr>
              </a:gs>
              <a:gs pos="46000">
                <a:schemeClr val="bg1">
                  <a:alpha val="31000"/>
                </a:schemeClr>
              </a:gs>
              <a:gs pos="26000">
                <a:schemeClr val="bg1">
                  <a:alpha val="17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18B70B79-3CFB-C254-FB73-6A305036C65B}"/>
              </a:ext>
            </a:extLst>
          </p:cNvPr>
          <p:cNvSpPr>
            <a:spLocks noGrp="1"/>
          </p:cNvSpPr>
          <p:nvPr>
            <p:ph type="ctrTitle"/>
          </p:nvPr>
        </p:nvSpPr>
        <p:spPr>
          <a:xfrm>
            <a:off x="313786" y="908651"/>
            <a:ext cx="5230366" cy="4005454"/>
          </a:xfrm>
        </p:spPr>
        <p:txBody>
          <a:bodyPr anchor="t">
            <a:normAutofit/>
          </a:bodyPr>
          <a:lstStyle/>
          <a:p>
            <a:pPr>
              <a:lnSpc>
                <a:spcPct val="90000"/>
              </a:lnSpc>
            </a:pPr>
            <a:r>
              <a:rPr lang="en-US" sz="4800"/>
              <a:t>The History of the Art of Book Printing: From Manuscripts to Modern Presses</a:t>
            </a:r>
          </a:p>
        </p:txBody>
      </p:sp>
      <p:sp>
        <p:nvSpPr>
          <p:cNvPr id="3" name="Subtitle 2">
            <a:extLst>
              <a:ext uri="{FF2B5EF4-FFF2-40B4-BE49-F238E27FC236}">
                <a16:creationId xmlns:a16="http://schemas.microsoft.com/office/drawing/2014/main" id="{78BD7C31-9409-837A-F7B2-1DDBE2E121D8}"/>
              </a:ext>
            </a:extLst>
          </p:cNvPr>
          <p:cNvSpPr>
            <a:spLocks noGrp="1"/>
          </p:cNvSpPr>
          <p:nvPr>
            <p:ph type="subTitle" idx="1"/>
          </p:nvPr>
        </p:nvSpPr>
        <p:spPr>
          <a:xfrm>
            <a:off x="313787" y="5050632"/>
            <a:ext cx="3793200" cy="1129888"/>
          </a:xfrm>
        </p:spPr>
        <p:txBody>
          <a:bodyPr anchor="b">
            <a:normAutofit/>
          </a:bodyPr>
          <a:lstStyle/>
          <a:p>
            <a:r>
              <a:rPr lang="en-US" sz="2200"/>
              <a:t>Exploring the evolution of printing technology</a:t>
            </a:r>
          </a:p>
        </p:txBody>
      </p:sp>
      <p:cxnSp>
        <p:nvCxnSpPr>
          <p:cNvPr id="13" name="Straight Connector 12">
            <a:extLst>
              <a:ext uri="{FF2B5EF4-FFF2-40B4-BE49-F238E27FC236}">
                <a16:creationId xmlns:a16="http://schemas.microsoft.com/office/drawing/2014/main" id="{0B66F5E1-B07D-4718-F4B4-5FCE4B7E8F4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9006" y="727509"/>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3528917"/>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par>
                                <p:cTn id="11" presetID="42" presetClass="entr" presetSubtype="0" fill="hold" grpId="1" nodeType="withEffect">
                                  <p:stCondLst>
                                    <p:cond delay="250"/>
                                  </p:stCondLst>
                                  <p:iterate type="lt">
                                    <p:tmPct val="10000"/>
                                  </p:iterate>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3" grpId="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E45A08-C413-DC4A-CCF8-8580A3565F54}"/>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Impact of Movable Type on Print Production</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FFAE07D5-E08A-FB3B-8DCB-7D2EB57CF3C2}"/>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Increased Book Production</a:t>
            </a:r>
          </a:p>
          <a:p>
            <a:pPr marL="0" lvl="1" indent="0">
              <a:buNone/>
            </a:pPr>
            <a:r>
              <a:rPr lang="en-US" sz="1400"/>
              <a:t>Movable type printing significantly accelerated the production of books, allowing for a greater volume of literature to be published.</a:t>
            </a:r>
          </a:p>
          <a:p>
            <a:pPr marL="0" indent="0">
              <a:spcBef>
                <a:spcPts val="2500"/>
              </a:spcBef>
              <a:buNone/>
            </a:pPr>
            <a:r>
              <a:rPr lang="en-US" sz="1400" b="1"/>
              <a:t>Reduced Printing Costs</a:t>
            </a:r>
          </a:p>
          <a:p>
            <a:pPr marL="0" lvl="1" indent="0">
              <a:buNone/>
            </a:pPr>
            <a:r>
              <a:rPr lang="en-US" sz="1400"/>
              <a:t>The use of movable type reduced the costs associated with printing, making books more affordable for the general public.</a:t>
            </a:r>
          </a:p>
          <a:p>
            <a:pPr marL="0" indent="0">
              <a:spcBef>
                <a:spcPts val="2500"/>
              </a:spcBef>
              <a:buNone/>
            </a:pPr>
            <a:r>
              <a:rPr lang="en-US" sz="1400" b="1"/>
              <a:t>Accessibility of Literature</a:t>
            </a:r>
          </a:p>
          <a:p>
            <a:pPr marL="0" lvl="1" indent="0">
              <a:buNone/>
            </a:pPr>
            <a:r>
              <a:rPr lang="en-US" sz="1400"/>
              <a:t>With lower costs and higher production, literature became accessible to a broader audience, promoting literacy across various social classes.</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Old vintage books in a row">
            <a:extLst>
              <a:ext uri="{FF2B5EF4-FFF2-40B4-BE49-F238E27FC236}">
                <a16:creationId xmlns:a16="http://schemas.microsoft.com/office/drawing/2014/main" id="{97638825-02FC-41DA-B089-CF90A5AF76C0}"/>
              </a:ext>
            </a:extLst>
          </p:cNvPr>
          <p:cNvPicPr>
            <a:picLocks noGrp="1" noChangeAspect="1"/>
          </p:cNvPicPr>
          <p:nvPr>
            <p:ph sz="half" idx="1"/>
          </p:nvPr>
        </p:nvPicPr>
        <p:blipFill>
          <a:blip r:embed="rId3"/>
          <a:srcRect l="43542" r="16778" b="-1"/>
          <a:stretch>
            <a:fillRect/>
          </a:stretch>
        </p:blipFill>
        <p:spPr>
          <a:xfrm>
            <a:off x="8115300" y="10"/>
            <a:ext cx="4076700" cy="6857990"/>
          </a:xfrm>
          <a:prstGeom prst="rect">
            <a:avLst/>
          </a:prstGeom>
        </p:spPr>
      </p:pic>
    </p:spTree>
    <p:extLst>
      <p:ext uri="{BB962C8B-B14F-4D97-AF65-F5344CB8AC3E}">
        <p14:creationId xmlns:p14="http://schemas.microsoft.com/office/powerpoint/2010/main" val="221327248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3FE3A410-9D72-2447-8EEF-FF79FCCEDE73}"/>
              </a:ext>
            </a:extLst>
          </p:cNvPr>
          <p:cNvSpPr>
            <a:spLocks noGrp="1"/>
          </p:cNvSpPr>
          <p:nvPr>
            <p:ph type="ctrTitle"/>
          </p:nvPr>
        </p:nvSpPr>
        <p:spPr>
          <a:xfrm>
            <a:off x="695324" y="1145308"/>
            <a:ext cx="7600263" cy="4860947"/>
          </a:xfrm>
        </p:spPr>
        <p:txBody>
          <a:bodyPr anchor="b">
            <a:normAutofit/>
          </a:bodyPr>
          <a:lstStyle/>
          <a:p>
            <a:r>
              <a:rPr lang="en-US" sz="7600"/>
              <a:t>The Spread of Printing Technology in Europe</a:t>
            </a:r>
          </a:p>
        </p:txBody>
      </p:sp>
      <p:cxnSp>
        <p:nvCxnSpPr>
          <p:cNvPr id="9" name="Straight Connector 8">
            <a:extLst>
              <a:ext uri="{FF2B5EF4-FFF2-40B4-BE49-F238E27FC236}">
                <a16:creationId xmlns:a16="http://schemas.microsoft.com/office/drawing/2014/main" id="{67CEFA70-4D11-644F-D4FB-AFFE8747EC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755420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448562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9C93F5-120F-ED88-8CBB-1BD992D625B6}"/>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Early Printing Presses in Europe</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8FE92028-09C7-2999-1C73-9920982CAC1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Invention of the Printing Press</a:t>
            </a:r>
          </a:p>
          <a:p>
            <a:pPr marL="0" lvl="1" indent="0">
              <a:buNone/>
            </a:pPr>
            <a:r>
              <a:rPr lang="en-US" sz="1400"/>
              <a:t>The invention of the printing press transformed the way information was disseminated across Europe, making literature more accessible.</a:t>
            </a:r>
          </a:p>
          <a:p>
            <a:pPr marL="0" indent="0">
              <a:spcBef>
                <a:spcPts val="2500"/>
              </a:spcBef>
              <a:buNone/>
            </a:pPr>
            <a:r>
              <a:rPr lang="en-US" sz="1400" b="1"/>
              <a:t>Impact on Society</a:t>
            </a:r>
          </a:p>
          <a:p>
            <a:pPr marL="0" lvl="1" indent="0">
              <a:buNone/>
            </a:pPr>
            <a:r>
              <a:rPr lang="en-US" sz="1400"/>
              <a:t>Printing presses facilitated the spread of new ideas, contributing to significant social, political, and cultural changes during the Renaissance.</a:t>
            </a:r>
          </a:p>
          <a:p>
            <a:pPr marL="0" indent="0">
              <a:spcBef>
                <a:spcPts val="2500"/>
              </a:spcBef>
              <a:buNone/>
            </a:pPr>
            <a:r>
              <a:rPr lang="en-US" sz="1400" b="1"/>
              <a:t>Cities of Printing</a:t>
            </a:r>
          </a:p>
          <a:p>
            <a:pPr marL="0" lvl="1" indent="0">
              <a:buNone/>
            </a:pPr>
            <a:r>
              <a:rPr lang="en-US" sz="1400"/>
              <a:t>Cities like Mainz and Venice became major centers for printing, attracting scholars, writers, and thinkers of the time.</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Books stacked on a table">
            <a:extLst>
              <a:ext uri="{FF2B5EF4-FFF2-40B4-BE49-F238E27FC236}">
                <a16:creationId xmlns:a16="http://schemas.microsoft.com/office/drawing/2014/main" id="{7EF2E982-1B8D-43EA-8087-3AD3F49821C6}"/>
              </a:ext>
            </a:extLst>
          </p:cNvPr>
          <p:cNvPicPr>
            <a:picLocks noGrp="1" noChangeAspect="1"/>
          </p:cNvPicPr>
          <p:nvPr>
            <p:ph sz="half" idx="1"/>
          </p:nvPr>
        </p:nvPicPr>
        <p:blipFill>
          <a:blip r:embed="rId3"/>
          <a:srcRect l="30371" r="29950" b="-1"/>
          <a:stretch>
            <a:fillRect/>
          </a:stretch>
        </p:blipFill>
        <p:spPr>
          <a:xfrm>
            <a:off x="8115300" y="10"/>
            <a:ext cx="4076700" cy="6857990"/>
          </a:xfrm>
          <a:prstGeom prst="rect">
            <a:avLst/>
          </a:prstGeom>
        </p:spPr>
      </p:pic>
    </p:spTree>
    <p:extLst>
      <p:ext uri="{BB962C8B-B14F-4D97-AF65-F5344CB8AC3E}">
        <p14:creationId xmlns:p14="http://schemas.microsoft.com/office/powerpoint/2010/main" val="30515863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731800-6ED4-B703-F364-8A68FC35BEE7}"/>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Role in the Renaissance and Reformation</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AD7576F8-80D2-D1E8-4EC2-683C049788E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Impact of the Printing Press</a:t>
            </a:r>
          </a:p>
          <a:p>
            <a:pPr marL="0" lvl="1" indent="0">
              <a:buNone/>
            </a:pPr>
            <a:r>
              <a:rPr lang="en-US" sz="1400"/>
              <a:t>The printing press revolutionized the spread of knowledge, allowing ideas to reach a much larger audience quickly.</a:t>
            </a:r>
          </a:p>
          <a:p>
            <a:pPr marL="0" indent="0">
              <a:spcBef>
                <a:spcPts val="2500"/>
              </a:spcBef>
              <a:buNone/>
            </a:pPr>
            <a:r>
              <a:rPr lang="en-US" sz="1400" b="1"/>
              <a:t>Dissemination of Ideas</a:t>
            </a:r>
          </a:p>
          <a:p>
            <a:pPr marL="0" lvl="1" indent="0">
              <a:buNone/>
            </a:pPr>
            <a:r>
              <a:rPr lang="en-US" sz="1400"/>
              <a:t>It facilitated the exchange of new ideas, helping to cultivate an environment where intellectual and religious debates flourished.</a:t>
            </a:r>
          </a:p>
          <a:p>
            <a:pPr marL="0" indent="0">
              <a:spcBef>
                <a:spcPts val="2500"/>
              </a:spcBef>
              <a:buNone/>
            </a:pPr>
            <a:r>
              <a:rPr lang="en-US" sz="1400" b="1"/>
              <a:t>Transformation of Society</a:t>
            </a:r>
          </a:p>
          <a:p>
            <a:pPr marL="0" lvl="1" indent="0">
              <a:buNone/>
            </a:pPr>
            <a:r>
              <a:rPr lang="en-US" sz="1400"/>
              <a:t>The accessibility of printed texts transformed society by challenging traditional beliefs and fostering critical thinking.</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Cropped shot of two handsome young businessmen looking over their notes after a successful meeting in the boardroom">
            <a:extLst>
              <a:ext uri="{FF2B5EF4-FFF2-40B4-BE49-F238E27FC236}">
                <a16:creationId xmlns:a16="http://schemas.microsoft.com/office/drawing/2014/main" id="{997798CA-9B45-4EDA-87D9-85E2DFED64FB}"/>
              </a:ext>
            </a:extLst>
          </p:cNvPr>
          <p:cNvPicPr>
            <a:picLocks noGrp="1" noChangeAspect="1"/>
          </p:cNvPicPr>
          <p:nvPr>
            <p:ph sz="half" idx="1"/>
          </p:nvPr>
        </p:nvPicPr>
        <p:blipFill>
          <a:blip r:embed="rId3"/>
          <a:srcRect l="48535" r="11785" b="-1"/>
          <a:stretch>
            <a:fillRect/>
          </a:stretch>
        </p:blipFill>
        <p:spPr>
          <a:xfrm>
            <a:off x="8115300" y="10"/>
            <a:ext cx="4076700" cy="6857990"/>
          </a:xfrm>
          <a:prstGeom prst="rect">
            <a:avLst/>
          </a:prstGeom>
        </p:spPr>
      </p:pic>
    </p:spTree>
    <p:extLst>
      <p:ext uri="{BB962C8B-B14F-4D97-AF65-F5344CB8AC3E}">
        <p14:creationId xmlns:p14="http://schemas.microsoft.com/office/powerpoint/2010/main" val="23339369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B7EBAB-9AC5-0308-8D31-D14DC42C7E8F}"/>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Proliferation of Books and Literacy</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627CE709-24DB-B7E2-064C-D7A90923A4D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Mass Production of Books</a:t>
            </a:r>
          </a:p>
          <a:p>
            <a:pPr marL="0" lvl="1" indent="0">
              <a:buNone/>
            </a:pPr>
            <a:r>
              <a:rPr lang="en-US" sz="1400"/>
              <a:t>The invention of the printing press led to the mass production of books, significantly increasing their availability.</a:t>
            </a:r>
          </a:p>
          <a:p>
            <a:pPr marL="0" indent="0">
              <a:spcBef>
                <a:spcPts val="2500"/>
              </a:spcBef>
              <a:buNone/>
            </a:pPr>
            <a:r>
              <a:rPr lang="en-US" sz="1400" b="1"/>
              <a:t>Explosion of Literacy Rates</a:t>
            </a:r>
          </a:p>
          <a:p>
            <a:pPr marL="0" lvl="1" indent="0">
              <a:buNone/>
            </a:pPr>
            <a:r>
              <a:rPr lang="en-US" sz="1400"/>
              <a:t>With more books available, literacy rates skyrocketed, allowing more people to read and write.</a:t>
            </a:r>
          </a:p>
          <a:p>
            <a:pPr marL="0" indent="0">
              <a:spcBef>
                <a:spcPts val="2500"/>
              </a:spcBef>
              <a:buNone/>
            </a:pPr>
            <a:r>
              <a:rPr lang="en-US" sz="1400" b="1"/>
              <a:t>Democratization of Knowledge</a:t>
            </a:r>
          </a:p>
          <a:p>
            <a:pPr marL="0" lvl="1" indent="0">
              <a:buNone/>
            </a:pPr>
            <a:r>
              <a:rPr lang="en-US" sz="1400"/>
              <a:t>Printed works made knowledge accessible to a broader audience, empowering individuals across social classes.</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Person in a wheelchair reading">
            <a:extLst>
              <a:ext uri="{FF2B5EF4-FFF2-40B4-BE49-F238E27FC236}">
                <a16:creationId xmlns:a16="http://schemas.microsoft.com/office/drawing/2014/main" id="{5598B45B-26D2-49D0-BBE4-57E7CB98461F}"/>
              </a:ext>
            </a:extLst>
          </p:cNvPr>
          <p:cNvPicPr>
            <a:picLocks noGrp="1" noChangeAspect="1"/>
          </p:cNvPicPr>
          <p:nvPr>
            <p:ph sz="half" idx="1"/>
          </p:nvPr>
        </p:nvPicPr>
        <p:blipFill>
          <a:blip r:embed="rId3"/>
          <a:srcRect l="36110" r="24211" b="-1"/>
          <a:stretch>
            <a:fillRect/>
          </a:stretch>
        </p:blipFill>
        <p:spPr>
          <a:xfrm>
            <a:off x="8115300" y="10"/>
            <a:ext cx="4076700" cy="6857990"/>
          </a:xfrm>
          <a:prstGeom prst="rect">
            <a:avLst/>
          </a:prstGeom>
        </p:spPr>
      </p:pic>
    </p:spTree>
    <p:extLst>
      <p:ext uri="{BB962C8B-B14F-4D97-AF65-F5344CB8AC3E}">
        <p14:creationId xmlns:p14="http://schemas.microsoft.com/office/powerpoint/2010/main" val="5779826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9B0433B0-E9DA-68A5-B5FC-B94F265648E5}"/>
              </a:ext>
            </a:extLst>
          </p:cNvPr>
          <p:cNvSpPr>
            <a:spLocks noGrp="1"/>
          </p:cNvSpPr>
          <p:nvPr>
            <p:ph type="ctrTitle"/>
          </p:nvPr>
        </p:nvSpPr>
        <p:spPr>
          <a:xfrm>
            <a:off x="695324" y="1145308"/>
            <a:ext cx="7600263" cy="4860947"/>
          </a:xfrm>
        </p:spPr>
        <p:txBody>
          <a:bodyPr anchor="b">
            <a:normAutofit/>
          </a:bodyPr>
          <a:lstStyle/>
          <a:p>
            <a:r>
              <a:rPr lang="en-US" sz="7600"/>
              <a:t>Advancements in Printing Techniques</a:t>
            </a:r>
          </a:p>
        </p:txBody>
      </p:sp>
      <p:cxnSp>
        <p:nvCxnSpPr>
          <p:cNvPr id="9" name="Straight Connector 8">
            <a:extLst>
              <a:ext uri="{FF2B5EF4-FFF2-40B4-BE49-F238E27FC236}">
                <a16:creationId xmlns:a16="http://schemas.microsoft.com/office/drawing/2014/main" id="{67CEFA70-4D11-644F-D4FB-AFFE8747EC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755420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4316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5A2D18-65BA-6E21-D3E3-8682621D51DB}"/>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Introduction of Steam-Powered Printing Presses</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D735AC6D-E772-61BD-45D0-875B4D3F240A}"/>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Faster Production</a:t>
            </a:r>
          </a:p>
          <a:p>
            <a:pPr marL="0" lvl="1" indent="0">
              <a:buNone/>
            </a:pPr>
            <a:r>
              <a:rPr lang="en-US" sz="1400"/>
              <a:t>Steam-powered printing presses enabled much faster production rates compared to traditional hand-operated presses, revolutionizing the publishing industry.</a:t>
            </a:r>
          </a:p>
          <a:p>
            <a:pPr marL="0" indent="0">
              <a:spcBef>
                <a:spcPts val="2500"/>
              </a:spcBef>
              <a:buNone/>
            </a:pPr>
            <a:r>
              <a:rPr lang="en-US" sz="1400" b="1"/>
              <a:t>Larger Scale Production</a:t>
            </a:r>
          </a:p>
          <a:p>
            <a:pPr marL="0" lvl="1" indent="0">
              <a:buNone/>
            </a:pPr>
            <a:r>
              <a:rPr lang="en-US" sz="1400"/>
              <a:t>The new technology allowed for larger print runs, making books and newspapers more accessible to the public than ever before.</a:t>
            </a:r>
          </a:p>
          <a:p>
            <a:pPr marL="0" indent="0">
              <a:spcBef>
                <a:spcPts val="2500"/>
              </a:spcBef>
              <a:buNone/>
            </a:pPr>
            <a:r>
              <a:rPr lang="en-US" sz="1400" b="1"/>
              <a:t>Impact on Publishing</a:t>
            </a:r>
          </a:p>
          <a:p>
            <a:pPr marL="0" lvl="1" indent="0">
              <a:buNone/>
            </a:pPr>
            <a:r>
              <a:rPr lang="en-US" sz="1400"/>
              <a:t>The steam-powered printing press significantly changed the landscape of publishing, leading to a boom in literacy and information dissemination.</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pile of newspapers">
            <a:extLst>
              <a:ext uri="{FF2B5EF4-FFF2-40B4-BE49-F238E27FC236}">
                <a16:creationId xmlns:a16="http://schemas.microsoft.com/office/drawing/2014/main" id="{741CEDAD-87C6-4AB9-A5AA-386DDCE2AECC}"/>
              </a:ext>
            </a:extLst>
          </p:cNvPr>
          <p:cNvPicPr>
            <a:picLocks noGrp="1" noChangeAspect="1"/>
          </p:cNvPicPr>
          <p:nvPr>
            <p:ph sz="half" idx="1"/>
          </p:nvPr>
        </p:nvPicPr>
        <p:blipFill>
          <a:blip r:embed="rId3"/>
          <a:srcRect l="17255" r="34596" b="2"/>
          <a:stretch>
            <a:fillRect/>
          </a:stretch>
        </p:blipFill>
        <p:spPr>
          <a:xfrm>
            <a:off x="8115300" y="10"/>
            <a:ext cx="4076700" cy="6857990"/>
          </a:xfrm>
          <a:prstGeom prst="rect">
            <a:avLst/>
          </a:prstGeom>
        </p:spPr>
      </p:pic>
    </p:spTree>
    <p:extLst>
      <p:ext uri="{BB962C8B-B14F-4D97-AF65-F5344CB8AC3E}">
        <p14:creationId xmlns:p14="http://schemas.microsoft.com/office/powerpoint/2010/main" val="398714520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1FCA37-FA6C-BF17-31B2-241FBCB94723}"/>
              </a:ext>
            </a:extLst>
          </p:cNvPr>
          <p:cNvSpPr>
            <a:spLocks noGrp="1"/>
          </p:cNvSpPr>
          <p:nvPr>
            <p:ph type="title"/>
          </p:nvPr>
        </p:nvSpPr>
        <p:spPr>
          <a:xfrm>
            <a:off x="4866968" y="914400"/>
            <a:ext cx="6627924" cy="1307592"/>
          </a:xfrm>
        </p:spPr>
        <p:txBody>
          <a:bodyPr vert="horz" lIns="91440" tIns="45720" rIns="91440" bIns="45720" rtlCol="0" anchor="t">
            <a:normAutofit/>
          </a:bodyPr>
          <a:lstStyle/>
          <a:p>
            <a:pPr>
              <a:lnSpc>
                <a:spcPct val="90000"/>
              </a:lnSpc>
            </a:pPr>
            <a:r>
              <a:rPr lang="en-US" sz="3400"/>
              <a:t>Development of Lithography and Offset Printing</a:t>
            </a:r>
          </a:p>
        </p:txBody>
      </p:sp>
      <p:pic>
        <p:nvPicPr>
          <p:cNvPr id="5" name="Content Placeholder 4" descr="Indoor printing manufacturing detail">
            <a:extLst>
              <a:ext uri="{FF2B5EF4-FFF2-40B4-BE49-F238E27FC236}">
                <a16:creationId xmlns:a16="http://schemas.microsoft.com/office/drawing/2014/main" id="{C0EB93A1-4A9F-4B4D-83D5-528F8EA43B9A}"/>
              </a:ext>
            </a:extLst>
          </p:cNvPr>
          <p:cNvPicPr>
            <a:picLocks noGrp="1" noChangeAspect="1"/>
          </p:cNvPicPr>
          <p:nvPr>
            <p:ph sz="half" idx="1"/>
          </p:nvPr>
        </p:nvPicPr>
        <p:blipFill>
          <a:blip r:embed="rId3"/>
          <a:srcRect l="23107" r="37895" b="-2"/>
          <a:stretch>
            <a:fillRect/>
          </a:stretch>
        </p:blipFill>
        <p:spPr>
          <a:xfrm>
            <a:off x="20" y="-17929"/>
            <a:ext cx="4206220" cy="6875929"/>
          </a:xfrm>
          <a:prstGeom prst="rect">
            <a:avLst/>
          </a:prstGeom>
        </p:spPr>
      </p:pic>
      <p:cxnSp>
        <p:nvCxnSpPr>
          <p:cNvPr id="16" name="Straight Connector 15">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C393574D-FDF6-F49F-B421-48DC6FA26ED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66968" y="2221992"/>
            <a:ext cx="6627924" cy="3739896"/>
          </a:xfrm>
        </p:spPr>
        <p:txBody>
          <a:bodyPr>
            <a:normAutofit/>
          </a:bodyPr>
          <a:lstStyle/>
          <a:p>
            <a:pPr marL="0" indent="0">
              <a:spcBef>
                <a:spcPts val="2500"/>
              </a:spcBef>
              <a:buNone/>
            </a:pPr>
            <a:r>
              <a:rPr lang="en-US" sz="1400" b="1"/>
              <a:t>Origins of Lithography</a:t>
            </a:r>
          </a:p>
          <a:p>
            <a:pPr marL="0" lvl="1" indent="0">
              <a:buNone/>
            </a:pPr>
            <a:r>
              <a:rPr lang="en-US" sz="1400"/>
              <a:t>Lithography was developed in the late 18th century, enabling more efficient and versatile printing methods.</a:t>
            </a:r>
          </a:p>
          <a:p>
            <a:pPr marL="0" indent="0">
              <a:spcBef>
                <a:spcPts val="2500"/>
              </a:spcBef>
              <a:buNone/>
            </a:pPr>
            <a:r>
              <a:rPr lang="en-US" sz="1400" b="1"/>
              <a:t>Advancements in Printing</a:t>
            </a:r>
          </a:p>
          <a:p>
            <a:pPr marL="0" lvl="1" indent="0">
              <a:buNone/>
            </a:pPr>
            <a:r>
              <a:rPr lang="en-US" sz="1400"/>
              <a:t>The introduction of offset printing in the 20th century revolutionized the industry, allowing for high-quality prints at a faster pace.</a:t>
            </a:r>
          </a:p>
          <a:p>
            <a:pPr marL="0" indent="0">
              <a:spcBef>
                <a:spcPts val="2500"/>
              </a:spcBef>
              <a:buNone/>
            </a:pPr>
            <a:r>
              <a:rPr lang="en-US" sz="1400" b="1"/>
              <a:t>Impact on Media</a:t>
            </a:r>
          </a:p>
          <a:p>
            <a:pPr marL="0" lvl="1" indent="0">
              <a:buNone/>
            </a:pPr>
            <a:r>
              <a:rPr lang="en-US" sz="1400"/>
              <a:t>The development of these printing techniques greatly expanded the types of media available, enhancing communication and information dissemination.</a:t>
            </a:r>
          </a:p>
        </p:txBody>
      </p:sp>
      <p:cxnSp>
        <p:nvCxnSpPr>
          <p:cNvPr id="18" name="Straight Connector 17">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146939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AFC61D-CC26-95A4-1F2B-182C55C8B221}"/>
              </a:ext>
            </a:extLst>
          </p:cNvPr>
          <p:cNvSpPr>
            <a:spLocks noGrp="1"/>
          </p:cNvSpPr>
          <p:nvPr>
            <p:ph type="title"/>
          </p:nvPr>
        </p:nvSpPr>
        <p:spPr>
          <a:xfrm>
            <a:off x="4866968" y="914400"/>
            <a:ext cx="6627924" cy="1307592"/>
          </a:xfrm>
        </p:spPr>
        <p:txBody>
          <a:bodyPr vert="horz" lIns="91440" tIns="45720" rIns="91440" bIns="45720" rtlCol="0" anchor="t">
            <a:normAutofit/>
          </a:bodyPr>
          <a:lstStyle/>
          <a:p>
            <a:r>
              <a:rPr lang="en-US" sz="3700"/>
              <a:t>Impact of Industrialization on Printing</a:t>
            </a:r>
          </a:p>
        </p:txBody>
      </p:sp>
      <p:pic>
        <p:nvPicPr>
          <p:cNvPr id="5" name="Content Placeholder 4" descr="Old metalwork workshop filled with tools equipment. Retro filter effect, low light.">
            <a:extLst>
              <a:ext uri="{FF2B5EF4-FFF2-40B4-BE49-F238E27FC236}">
                <a16:creationId xmlns:a16="http://schemas.microsoft.com/office/drawing/2014/main" id="{1DC15E94-7139-474E-8C45-A19ECD808BA0}"/>
              </a:ext>
            </a:extLst>
          </p:cNvPr>
          <p:cNvPicPr>
            <a:picLocks noGrp="1" noChangeAspect="1"/>
          </p:cNvPicPr>
          <p:nvPr>
            <p:ph sz="half" idx="1"/>
          </p:nvPr>
        </p:nvPicPr>
        <p:blipFill>
          <a:blip r:embed="rId3"/>
          <a:srcRect l="18821" r="40347" b="2"/>
          <a:stretch>
            <a:fillRect/>
          </a:stretch>
        </p:blipFill>
        <p:spPr>
          <a:xfrm>
            <a:off x="20" y="-17929"/>
            <a:ext cx="4206220" cy="6875929"/>
          </a:xfrm>
          <a:prstGeom prst="rect">
            <a:avLst/>
          </a:prstGeom>
        </p:spPr>
      </p:pic>
      <p:cxnSp>
        <p:nvCxnSpPr>
          <p:cNvPr id="16" name="Straight Connector 15">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E51697C5-22DE-5E58-DAA4-2C4F7F1AEE4D}"/>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66968" y="2221992"/>
            <a:ext cx="6627924" cy="3739896"/>
          </a:xfrm>
        </p:spPr>
        <p:txBody>
          <a:bodyPr>
            <a:normAutofit/>
          </a:bodyPr>
          <a:lstStyle/>
          <a:p>
            <a:pPr marL="0" indent="0">
              <a:spcBef>
                <a:spcPts val="2500"/>
              </a:spcBef>
              <a:buNone/>
            </a:pPr>
            <a:r>
              <a:rPr lang="en-US" sz="1400" b="1"/>
              <a:t>Mass Production in Printing</a:t>
            </a:r>
          </a:p>
          <a:p>
            <a:pPr marL="0" lvl="1" indent="0">
              <a:buNone/>
            </a:pPr>
            <a:r>
              <a:rPr lang="en-US" sz="1400"/>
              <a:t>Industrialization introduced mass production techniques that significantly increased the volume of printed materials available to the public.</a:t>
            </a:r>
          </a:p>
          <a:p>
            <a:pPr marL="0" indent="0">
              <a:spcBef>
                <a:spcPts val="2500"/>
              </a:spcBef>
              <a:buNone/>
            </a:pPr>
            <a:r>
              <a:rPr lang="en-US" sz="1400" b="1"/>
              <a:t>Rise of Publishing Houses</a:t>
            </a:r>
          </a:p>
          <a:p>
            <a:pPr marL="0" lvl="1" indent="0">
              <a:buNone/>
            </a:pPr>
            <a:r>
              <a:rPr lang="en-US" sz="1400"/>
              <a:t>The era of industrialization led to the establishment of numerous publishing houses, changing the landscape of literature and media.</a:t>
            </a:r>
          </a:p>
          <a:p>
            <a:pPr marL="0" indent="0">
              <a:spcBef>
                <a:spcPts val="2500"/>
              </a:spcBef>
              <a:buNone/>
            </a:pPr>
            <a:r>
              <a:rPr lang="en-US" sz="1400" b="1"/>
              <a:t>Commercialization of Print Media</a:t>
            </a:r>
          </a:p>
          <a:p>
            <a:pPr marL="0" lvl="1" indent="0">
              <a:buNone/>
            </a:pPr>
            <a:r>
              <a:rPr lang="en-US" sz="1400"/>
              <a:t>Industrialization fostered the commercialization of print media, making printed materials more accessible and widespread.</a:t>
            </a:r>
          </a:p>
        </p:txBody>
      </p:sp>
      <p:cxnSp>
        <p:nvCxnSpPr>
          <p:cNvPr id="18" name="Straight Connector 17">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17502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57FFAE19-6354-7820-2812-0915E8961653}"/>
              </a:ext>
            </a:extLst>
          </p:cNvPr>
          <p:cNvSpPr>
            <a:spLocks noGrp="1"/>
          </p:cNvSpPr>
          <p:nvPr>
            <p:ph type="ctrTitle"/>
          </p:nvPr>
        </p:nvSpPr>
        <p:spPr>
          <a:xfrm>
            <a:off x="695324" y="1145308"/>
            <a:ext cx="7600263" cy="4860947"/>
          </a:xfrm>
        </p:spPr>
        <p:txBody>
          <a:bodyPr anchor="b">
            <a:normAutofit/>
          </a:bodyPr>
          <a:lstStyle/>
          <a:p>
            <a:r>
              <a:rPr lang="en-US" sz="7600"/>
              <a:t>The Rise of Digital Printing</a:t>
            </a:r>
          </a:p>
        </p:txBody>
      </p:sp>
      <p:cxnSp>
        <p:nvCxnSpPr>
          <p:cNvPr id="9" name="Straight Connector 8">
            <a:extLst>
              <a:ext uri="{FF2B5EF4-FFF2-40B4-BE49-F238E27FC236}">
                <a16:creationId xmlns:a16="http://schemas.microsoft.com/office/drawing/2014/main" id="{67CEFA70-4D11-644F-D4FB-AFFE8747EC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755420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146914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710FDB-0919-493E-8539-8240C23F1E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cxnSp>
        <p:nvCxnSpPr>
          <p:cNvPr id="10" name="Straight Connector 9">
            <a:extLst>
              <a:ext uri="{FF2B5EF4-FFF2-40B4-BE49-F238E27FC236}">
                <a16:creationId xmlns:a16="http://schemas.microsoft.com/office/drawing/2014/main" id="{22F20000-FD86-48F6-9363-FEC90C932D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72AE332-6ACA-45BE-875F-91A291D4A4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9C3EB83-49B2-C79F-8C2B-A1DEF47AC790}"/>
              </a:ext>
            </a:extLst>
          </p:cNvPr>
          <p:cNvSpPr>
            <a:spLocks noGrp="1"/>
          </p:cNvSpPr>
          <p:nvPr>
            <p:ph type="title"/>
          </p:nvPr>
        </p:nvSpPr>
        <p:spPr>
          <a:xfrm>
            <a:off x="702129" y="914760"/>
            <a:ext cx="2806615" cy="3543764"/>
          </a:xfrm>
        </p:spPr>
        <p:txBody>
          <a:bodyPr>
            <a:normAutofit/>
          </a:bodyPr>
          <a:lstStyle/>
          <a:p>
            <a:r>
              <a:rPr lang="en-US" sz="3600"/>
              <a:t>Agenda Items</a:t>
            </a:r>
          </a:p>
        </p:txBody>
      </p:sp>
      <p:graphicFrame>
        <p:nvGraphicFramePr>
          <p:cNvPr id="5" name="Diagram 4">
            <a:extLst>
              <a:ext uri="{FF2B5EF4-FFF2-40B4-BE49-F238E27FC236}">
                <a16:creationId xmlns:a16="http://schemas.microsoft.com/office/drawing/2014/main" id="{FC596E80-1BB8-577A-69B9-4B8D4ED79255}"/>
              </a:ext>
            </a:extLst>
          </p:cNvPr>
          <p:cNvGraphicFramePr/>
          <p:nvPr>
            <p:extLst>
              <p:ext uri="{D42A27DB-BD31-4B8C-83A1-F6EECF244321}">
                <p14:modId xmlns:p14="http://schemas.microsoft.com/office/powerpoint/2010/main" val="2860152341"/>
              </p:ext>
            </p:extLst>
          </p:nvPr>
        </p:nvGraphicFramePr>
        <p:xfrm>
          <a:off x="3263900" y="1028700"/>
          <a:ext cx="8128000" cy="49145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26257699"/>
      </p:ext>
    </p:extLst>
  </p:cSld>
  <p:clrMapOvr>
    <a:masterClrMapping/>
  </p:clrMapOvr>
  <p:transition>
    <p:fade/>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C119B9-CFCF-8301-081B-4A04D46B2A82}"/>
              </a:ext>
            </a:extLst>
          </p:cNvPr>
          <p:cNvSpPr>
            <a:spLocks noGrp="1"/>
          </p:cNvSpPr>
          <p:nvPr>
            <p:ph type="title"/>
          </p:nvPr>
        </p:nvSpPr>
        <p:spPr>
          <a:xfrm>
            <a:off x="4866968" y="914400"/>
            <a:ext cx="6627924" cy="1307592"/>
          </a:xfrm>
        </p:spPr>
        <p:txBody>
          <a:bodyPr vert="horz" lIns="91440" tIns="45720" rIns="91440" bIns="45720" rtlCol="0" anchor="t">
            <a:normAutofit/>
          </a:bodyPr>
          <a:lstStyle/>
          <a:p>
            <a:pPr>
              <a:lnSpc>
                <a:spcPct val="90000"/>
              </a:lnSpc>
            </a:pPr>
            <a:r>
              <a:rPr lang="en-US" dirty="0"/>
              <a:t>Transition From Analog to Digital Printing</a:t>
            </a:r>
          </a:p>
        </p:txBody>
      </p:sp>
      <p:pic>
        <p:nvPicPr>
          <p:cNvPr id="5" name="Content Placeholder 4" descr="Offset printing machine">
            <a:extLst>
              <a:ext uri="{FF2B5EF4-FFF2-40B4-BE49-F238E27FC236}">
                <a16:creationId xmlns:a16="http://schemas.microsoft.com/office/drawing/2014/main" id="{92303D5A-187D-48FC-A375-B4BCFE847D3A}"/>
              </a:ext>
            </a:extLst>
          </p:cNvPr>
          <p:cNvPicPr>
            <a:picLocks noGrp="1" noChangeAspect="1"/>
          </p:cNvPicPr>
          <p:nvPr>
            <p:ph sz="half" idx="1"/>
          </p:nvPr>
        </p:nvPicPr>
        <p:blipFill>
          <a:blip r:embed="rId3"/>
          <a:srcRect l="16072" r="36212" b="-1"/>
          <a:stretch>
            <a:fillRect/>
          </a:stretch>
        </p:blipFill>
        <p:spPr>
          <a:xfrm>
            <a:off x="20" y="-17929"/>
            <a:ext cx="4206220" cy="6875929"/>
          </a:xfrm>
          <a:prstGeom prst="rect">
            <a:avLst/>
          </a:prstGeom>
        </p:spPr>
      </p:pic>
      <p:cxnSp>
        <p:nvCxnSpPr>
          <p:cNvPr id="16" name="Straight Connector 15">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3AC4342A-0FA2-B9F6-B259-31B135A5F4A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66968" y="2221992"/>
            <a:ext cx="6627924" cy="3739896"/>
          </a:xfrm>
        </p:spPr>
        <p:txBody>
          <a:bodyPr>
            <a:normAutofit/>
          </a:bodyPr>
          <a:lstStyle/>
          <a:p>
            <a:pPr marL="0" indent="0">
              <a:spcBef>
                <a:spcPts val="2500"/>
              </a:spcBef>
              <a:buNone/>
            </a:pPr>
            <a:r>
              <a:rPr lang="en-US" sz="1400" b="1"/>
              <a:t>Faster Turnaround Times</a:t>
            </a:r>
          </a:p>
          <a:p>
            <a:pPr marL="0" lvl="1" indent="0">
              <a:buNone/>
            </a:pPr>
            <a:r>
              <a:rPr lang="en-US" sz="1400"/>
              <a:t>Digital printing allows for quicker production speeds compared to traditional analog methods, minimizing delays.</a:t>
            </a:r>
          </a:p>
          <a:p>
            <a:pPr marL="0" indent="0">
              <a:spcBef>
                <a:spcPts val="2500"/>
              </a:spcBef>
              <a:buNone/>
            </a:pPr>
            <a:r>
              <a:rPr lang="en-US" sz="1400" b="1"/>
              <a:t>Lower Costs for Small Runs</a:t>
            </a:r>
          </a:p>
          <a:p>
            <a:pPr marL="0" lvl="1" indent="0">
              <a:buNone/>
            </a:pPr>
            <a:r>
              <a:rPr lang="en-US" sz="1400"/>
              <a:t>Digital printing significantly reduces costs for small print runs, making it more economical for businesses.</a:t>
            </a:r>
          </a:p>
          <a:p>
            <a:pPr marL="0" indent="0">
              <a:spcBef>
                <a:spcPts val="2500"/>
              </a:spcBef>
              <a:buNone/>
            </a:pPr>
            <a:r>
              <a:rPr lang="en-US" sz="1400" b="1"/>
              <a:t>Greater Creative Flexibility</a:t>
            </a:r>
          </a:p>
          <a:p>
            <a:pPr marL="0" lvl="1" indent="0">
              <a:buNone/>
            </a:pPr>
            <a:r>
              <a:rPr lang="en-US" sz="1400"/>
              <a:t>The transition to digital printing offers enhanced creative options for personalization and design.</a:t>
            </a:r>
          </a:p>
        </p:txBody>
      </p:sp>
      <p:cxnSp>
        <p:nvCxnSpPr>
          <p:cNvPr id="18" name="Straight Connector 17">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8805611"/>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DD4FE3-FB00-57A8-71D9-15F24D57B4AD}"/>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Advances in Digital Print Technology</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C66CCA2C-CECA-6055-A4B7-5CD6F2FF28B4}"/>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Improved Color Quality</a:t>
            </a:r>
          </a:p>
          <a:p>
            <a:pPr marL="0" lvl="1" indent="0">
              <a:buNone/>
            </a:pPr>
            <a:r>
              <a:rPr lang="en-US" sz="1400"/>
              <a:t>Recent advancements have significantly enhanced color accuracy and vibrancy in digital printing, leading to high-quality print products.</a:t>
            </a:r>
          </a:p>
          <a:p>
            <a:pPr marL="0" indent="0">
              <a:spcBef>
                <a:spcPts val="2500"/>
              </a:spcBef>
              <a:buNone/>
            </a:pPr>
            <a:r>
              <a:rPr lang="en-US" sz="1400" b="1"/>
              <a:t>Increased Speed</a:t>
            </a:r>
          </a:p>
          <a:p>
            <a:pPr marL="0" lvl="1" indent="0">
              <a:buNone/>
            </a:pPr>
            <a:r>
              <a:rPr lang="en-US" sz="1400"/>
              <a:t>Digital printing technology has improved in speed, allowing for faster production times and meeting high-demand printing needs.</a:t>
            </a:r>
          </a:p>
          <a:p>
            <a:pPr marL="0" indent="0">
              <a:spcBef>
                <a:spcPts val="2500"/>
              </a:spcBef>
              <a:buNone/>
            </a:pPr>
            <a:r>
              <a:rPr lang="en-US" sz="1400" b="1"/>
              <a:t>Versatile Material Options</a:t>
            </a:r>
          </a:p>
          <a:p>
            <a:pPr marL="0" lvl="1" indent="0">
              <a:buNone/>
            </a:pPr>
            <a:r>
              <a:rPr lang="en-US" sz="1400"/>
              <a:t>Advancements enable printing on a wide range of materials, enhancing the versatility and applications of digital print products.</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Large Format Printer, Computer Printer, Sign, Printing Out, Industry">
            <a:extLst>
              <a:ext uri="{FF2B5EF4-FFF2-40B4-BE49-F238E27FC236}">
                <a16:creationId xmlns:a16="http://schemas.microsoft.com/office/drawing/2014/main" id="{573BB894-664D-430F-87F9-65719512DDB0}"/>
              </a:ext>
            </a:extLst>
          </p:cNvPr>
          <p:cNvPicPr>
            <a:picLocks noGrp="1" noChangeAspect="1"/>
          </p:cNvPicPr>
          <p:nvPr>
            <p:ph sz="half" idx="1"/>
          </p:nvPr>
        </p:nvPicPr>
        <p:blipFill>
          <a:blip r:embed="rId3"/>
          <a:srcRect l="19384" r="36032"/>
          <a:stretch>
            <a:fillRect/>
          </a:stretch>
        </p:blipFill>
        <p:spPr>
          <a:xfrm>
            <a:off x="8115300" y="10"/>
            <a:ext cx="4076700" cy="6857990"/>
          </a:xfrm>
          <a:prstGeom prst="rect">
            <a:avLst/>
          </a:prstGeom>
        </p:spPr>
      </p:pic>
    </p:spTree>
    <p:extLst>
      <p:ext uri="{BB962C8B-B14F-4D97-AF65-F5344CB8AC3E}">
        <p14:creationId xmlns:p14="http://schemas.microsoft.com/office/powerpoint/2010/main" val="410053532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216A536-905C-23A3-75AC-E77335BEB5FB}"/>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Benefits and Applications of Digital Printing</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C6EE6815-56AF-826E-F6EE-E66156BEC75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Quick Production</a:t>
            </a:r>
          </a:p>
          <a:p>
            <a:pPr marL="0" lvl="1" indent="0">
              <a:buNone/>
            </a:pPr>
            <a:r>
              <a:rPr lang="en-US" sz="1400"/>
              <a:t>Digital printing allows for rapid production times, enabling businesses to meet tight deadlines without sacrificing quality.</a:t>
            </a:r>
          </a:p>
          <a:p>
            <a:pPr marL="0" indent="0">
              <a:spcBef>
                <a:spcPts val="2500"/>
              </a:spcBef>
              <a:buNone/>
            </a:pPr>
            <a:r>
              <a:rPr lang="en-US" sz="1400" b="1"/>
              <a:t>Cost-Effectiveness for Short Runs</a:t>
            </a:r>
          </a:p>
          <a:p>
            <a:pPr marL="0" lvl="1" indent="0">
              <a:buNone/>
            </a:pPr>
            <a:r>
              <a:rPr lang="en-US" sz="1400"/>
              <a:t>Digital printing is cost-effective for short runs, reducing waste and expenses compared to traditional printing methods.</a:t>
            </a:r>
          </a:p>
          <a:p>
            <a:pPr marL="0" indent="0">
              <a:spcBef>
                <a:spcPts val="2500"/>
              </a:spcBef>
              <a:buNone/>
            </a:pPr>
            <a:r>
              <a:rPr lang="en-US" sz="1400" b="1"/>
              <a:t>Customization Options</a:t>
            </a:r>
          </a:p>
          <a:p>
            <a:pPr marL="0" lvl="1" indent="0">
              <a:buNone/>
            </a:pPr>
            <a:r>
              <a:rPr lang="en-US" sz="1400"/>
              <a:t>The technology allows for easy customization of prints, catering to specific projects or target audiences efficiently.</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Magazine printing process">
            <a:extLst>
              <a:ext uri="{FF2B5EF4-FFF2-40B4-BE49-F238E27FC236}">
                <a16:creationId xmlns:a16="http://schemas.microsoft.com/office/drawing/2014/main" id="{DD76F30B-7FBA-4DF7-B87C-53A77B6EC837}"/>
              </a:ext>
            </a:extLst>
          </p:cNvPr>
          <p:cNvPicPr>
            <a:picLocks noGrp="1" noChangeAspect="1"/>
          </p:cNvPicPr>
          <p:nvPr>
            <p:ph sz="half" idx="1"/>
          </p:nvPr>
        </p:nvPicPr>
        <p:blipFill>
          <a:blip r:embed="rId3"/>
          <a:srcRect l="37962" r="19981" b="-1"/>
          <a:stretch>
            <a:fillRect/>
          </a:stretch>
        </p:blipFill>
        <p:spPr>
          <a:xfrm>
            <a:off x="8115300" y="10"/>
            <a:ext cx="4076700" cy="6857990"/>
          </a:xfrm>
          <a:prstGeom prst="rect">
            <a:avLst/>
          </a:prstGeom>
        </p:spPr>
      </p:pic>
    </p:spTree>
    <p:extLst>
      <p:ext uri="{BB962C8B-B14F-4D97-AF65-F5344CB8AC3E}">
        <p14:creationId xmlns:p14="http://schemas.microsoft.com/office/powerpoint/2010/main" val="187577603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6433B85F-095C-C11A-0D57-8E9895C81D01}"/>
              </a:ext>
            </a:extLst>
          </p:cNvPr>
          <p:cNvSpPr>
            <a:spLocks noGrp="1"/>
          </p:cNvSpPr>
          <p:nvPr>
            <p:ph type="ctrTitle"/>
          </p:nvPr>
        </p:nvSpPr>
        <p:spPr>
          <a:xfrm>
            <a:off x="695324" y="1145308"/>
            <a:ext cx="7600263" cy="4860947"/>
          </a:xfrm>
        </p:spPr>
        <p:txBody>
          <a:bodyPr anchor="b">
            <a:normAutofit/>
          </a:bodyPr>
          <a:lstStyle/>
          <a:p>
            <a:r>
              <a:rPr lang="en-US" sz="7600"/>
              <a:t>The Future of Book Printing</a:t>
            </a:r>
          </a:p>
        </p:txBody>
      </p:sp>
      <p:cxnSp>
        <p:nvCxnSpPr>
          <p:cNvPr id="9" name="Straight Connector 8">
            <a:extLst>
              <a:ext uri="{FF2B5EF4-FFF2-40B4-BE49-F238E27FC236}">
                <a16:creationId xmlns:a16="http://schemas.microsoft.com/office/drawing/2014/main" id="{67CEFA70-4D11-644F-D4FB-AFFE8747EC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755420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3364923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48DD10-643E-C599-6129-4ED0B800C8D4}"/>
              </a:ext>
            </a:extLst>
          </p:cNvPr>
          <p:cNvSpPr>
            <a:spLocks noGrp="1"/>
          </p:cNvSpPr>
          <p:nvPr>
            <p:ph type="title"/>
          </p:nvPr>
        </p:nvSpPr>
        <p:spPr>
          <a:xfrm>
            <a:off x="4866968" y="914400"/>
            <a:ext cx="6627924" cy="1307592"/>
          </a:xfrm>
        </p:spPr>
        <p:txBody>
          <a:bodyPr vert="horz" lIns="91440" tIns="45720" rIns="91440" bIns="45720" rtlCol="0" anchor="t">
            <a:normAutofit/>
          </a:bodyPr>
          <a:lstStyle/>
          <a:p>
            <a:pPr>
              <a:lnSpc>
                <a:spcPct val="90000"/>
              </a:lnSpc>
            </a:pPr>
            <a:r>
              <a:rPr lang="en-US"/>
              <a:t>Current Trends in the Printing Industry</a:t>
            </a:r>
          </a:p>
        </p:txBody>
      </p:sp>
      <p:pic>
        <p:nvPicPr>
          <p:cNvPr id="5" name="Content Placeholder 4" descr="Printing press machine printing broadsheet newspapers in a printing plant.">
            <a:extLst>
              <a:ext uri="{FF2B5EF4-FFF2-40B4-BE49-F238E27FC236}">
                <a16:creationId xmlns:a16="http://schemas.microsoft.com/office/drawing/2014/main" id="{FD2AEF1B-4EF9-4867-A1CA-E0DE7801EA2B}"/>
              </a:ext>
            </a:extLst>
          </p:cNvPr>
          <p:cNvPicPr>
            <a:picLocks noGrp="1" noChangeAspect="1"/>
          </p:cNvPicPr>
          <p:nvPr>
            <p:ph sz="half" idx="1"/>
          </p:nvPr>
        </p:nvPicPr>
        <p:blipFill>
          <a:blip r:embed="rId3"/>
          <a:srcRect l="32130" r="27038" b="2"/>
          <a:stretch>
            <a:fillRect/>
          </a:stretch>
        </p:blipFill>
        <p:spPr>
          <a:xfrm>
            <a:off x="20" y="-17929"/>
            <a:ext cx="4206220" cy="6875929"/>
          </a:xfrm>
          <a:prstGeom prst="rect">
            <a:avLst/>
          </a:prstGeom>
        </p:spPr>
      </p:pic>
      <p:cxnSp>
        <p:nvCxnSpPr>
          <p:cNvPr id="16" name="Straight Connector 15">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46AB66B9-E620-01C1-ECA5-2DD7668CD24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66968" y="2221992"/>
            <a:ext cx="6627924" cy="3739896"/>
          </a:xfrm>
        </p:spPr>
        <p:txBody>
          <a:bodyPr>
            <a:normAutofit/>
          </a:bodyPr>
          <a:lstStyle/>
          <a:p>
            <a:pPr marL="0" indent="0">
              <a:spcBef>
                <a:spcPts val="2500"/>
              </a:spcBef>
              <a:buNone/>
            </a:pPr>
            <a:r>
              <a:rPr lang="en-US" sz="1400" b="1"/>
              <a:t>Sustainability Focus</a:t>
            </a:r>
          </a:p>
          <a:p>
            <a:pPr marL="0" lvl="1" indent="0">
              <a:buNone/>
            </a:pPr>
            <a:r>
              <a:rPr lang="en-US" sz="1400"/>
              <a:t>The printing industry is increasingly emphasizing sustainability by using eco-friendly materials and reducing waste.</a:t>
            </a:r>
          </a:p>
          <a:p>
            <a:pPr marL="0" indent="0">
              <a:spcBef>
                <a:spcPts val="2500"/>
              </a:spcBef>
              <a:buNone/>
            </a:pPr>
            <a:r>
              <a:rPr lang="en-US" sz="1400" b="1"/>
              <a:t>Demand for Short-Run Printing</a:t>
            </a:r>
          </a:p>
          <a:p>
            <a:pPr marL="0" lvl="1" indent="0">
              <a:buNone/>
            </a:pPr>
            <a:r>
              <a:rPr lang="en-US" sz="1400"/>
              <a:t>There is a growing demand for short-run printing to meet personalized and niche market needs efficiently.</a:t>
            </a:r>
          </a:p>
          <a:p>
            <a:pPr marL="0" indent="0">
              <a:spcBef>
                <a:spcPts val="2500"/>
              </a:spcBef>
              <a:buNone/>
            </a:pPr>
            <a:r>
              <a:rPr lang="en-US" sz="1400" b="1"/>
              <a:t>Digital and Traditional Integration</a:t>
            </a:r>
          </a:p>
          <a:p>
            <a:pPr marL="0" lvl="1" indent="0">
              <a:buNone/>
            </a:pPr>
            <a:r>
              <a:rPr lang="en-US" sz="1400"/>
              <a:t>The integration of digital and traditional printing methods allows for greater flexibility and creativity in production.</a:t>
            </a:r>
          </a:p>
        </p:txBody>
      </p:sp>
      <p:cxnSp>
        <p:nvCxnSpPr>
          <p:cNvPr id="18" name="Straight Connector 17">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62132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3A16A6-6F2A-0EA4-2AE9-1C14BCBBA795}"/>
              </a:ext>
            </a:extLst>
          </p:cNvPr>
          <p:cNvSpPr>
            <a:spLocks noGrp="1"/>
          </p:cNvSpPr>
          <p:nvPr>
            <p:ph type="title"/>
          </p:nvPr>
        </p:nvSpPr>
        <p:spPr>
          <a:xfrm>
            <a:off x="4866968" y="914400"/>
            <a:ext cx="6627924" cy="1307592"/>
          </a:xfrm>
        </p:spPr>
        <p:txBody>
          <a:bodyPr vert="horz" lIns="91440" tIns="45720" rIns="91440" bIns="45720" rtlCol="0" anchor="t">
            <a:normAutofit/>
          </a:bodyPr>
          <a:lstStyle/>
          <a:p>
            <a:pPr>
              <a:lnSpc>
                <a:spcPct val="90000"/>
              </a:lnSpc>
            </a:pPr>
            <a:r>
              <a:rPr lang="en-US" sz="3100"/>
              <a:t>Environmental Considerations and Sustainability</a:t>
            </a:r>
          </a:p>
        </p:txBody>
      </p:sp>
      <p:pic>
        <p:nvPicPr>
          <p:cNvPr id="5" name="Content Placeholder 4" descr="Close up of while recycled plastic scales inside batch">
            <a:extLst>
              <a:ext uri="{FF2B5EF4-FFF2-40B4-BE49-F238E27FC236}">
                <a16:creationId xmlns:a16="http://schemas.microsoft.com/office/drawing/2014/main" id="{F0A68CE0-62FC-4D8E-A4F4-BA294724BCCC}"/>
              </a:ext>
            </a:extLst>
          </p:cNvPr>
          <p:cNvPicPr>
            <a:picLocks noGrp="1" noChangeAspect="1"/>
          </p:cNvPicPr>
          <p:nvPr>
            <p:ph sz="half" idx="1"/>
          </p:nvPr>
        </p:nvPicPr>
        <p:blipFill>
          <a:blip r:embed="rId3"/>
          <a:srcRect l="24228" r="34940" b="2"/>
          <a:stretch>
            <a:fillRect/>
          </a:stretch>
        </p:blipFill>
        <p:spPr>
          <a:xfrm>
            <a:off x="20" y="-17929"/>
            <a:ext cx="4206220" cy="6875929"/>
          </a:xfrm>
          <a:prstGeom prst="rect">
            <a:avLst/>
          </a:prstGeom>
        </p:spPr>
      </p:pic>
      <p:cxnSp>
        <p:nvCxnSpPr>
          <p:cNvPr id="16" name="Straight Connector 15">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5DE837B0-80D4-84E5-620F-0411121B1A9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66968" y="2221992"/>
            <a:ext cx="6627924" cy="3739896"/>
          </a:xfrm>
        </p:spPr>
        <p:txBody>
          <a:bodyPr>
            <a:normAutofit/>
          </a:bodyPr>
          <a:lstStyle/>
          <a:p>
            <a:pPr marL="0" indent="0">
              <a:spcBef>
                <a:spcPts val="2500"/>
              </a:spcBef>
              <a:buNone/>
            </a:pPr>
            <a:r>
              <a:rPr lang="en-US" sz="1400" b="1"/>
              <a:t>Eco-Friendly Practices</a:t>
            </a:r>
          </a:p>
          <a:p>
            <a:pPr marL="0" lvl="1" indent="0">
              <a:buNone/>
            </a:pPr>
            <a:r>
              <a:rPr lang="en-US" sz="1400"/>
              <a:t>Many companies are adopting eco-friendly practices in printing to minimize environmental impact and promote sustainability.</a:t>
            </a:r>
          </a:p>
          <a:p>
            <a:pPr marL="0" indent="0">
              <a:spcBef>
                <a:spcPts val="2500"/>
              </a:spcBef>
              <a:buNone/>
            </a:pPr>
            <a:r>
              <a:rPr lang="en-US" sz="1400" b="1"/>
              <a:t>Sustainable Materials</a:t>
            </a:r>
          </a:p>
          <a:p>
            <a:pPr marL="0" lvl="1" indent="0">
              <a:buNone/>
            </a:pPr>
            <a:r>
              <a:rPr lang="en-US" sz="1400"/>
              <a:t>The use of sustainable materials in printing helps reduce the carbon footprint and promotes responsible resource management.</a:t>
            </a:r>
          </a:p>
          <a:p>
            <a:pPr marL="0" indent="0">
              <a:spcBef>
                <a:spcPts val="2500"/>
              </a:spcBef>
              <a:buNone/>
            </a:pPr>
            <a:r>
              <a:rPr lang="en-US" sz="1400" b="1"/>
              <a:t>Waste Reduction Strategies</a:t>
            </a:r>
          </a:p>
          <a:p>
            <a:pPr marL="0" lvl="1" indent="0">
              <a:buNone/>
            </a:pPr>
            <a:r>
              <a:rPr lang="en-US" sz="1400"/>
              <a:t>Implementing waste reduction strategies is crucial for companies to enhance efficiency and support sustainability initiatives.</a:t>
            </a:r>
          </a:p>
        </p:txBody>
      </p:sp>
      <p:cxnSp>
        <p:nvCxnSpPr>
          <p:cNvPr id="18" name="Straight Connector 17">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93407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2EEE03-2C27-E868-E0A7-DD843BD7711E}"/>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Predictions for Future Innovations</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8245FC81-8269-18FF-AAF8-41027DF95A16}"/>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3D Printing Technology</a:t>
            </a:r>
          </a:p>
          <a:p>
            <a:pPr marL="0" lvl="1" indent="0">
              <a:buNone/>
            </a:pPr>
            <a:r>
              <a:rPr lang="en-US" sz="1400"/>
              <a:t>3D printing technology is set to revolutionize manufacturing processes, allowing for customized production and reduced waste.</a:t>
            </a:r>
          </a:p>
          <a:p>
            <a:pPr marL="0" indent="0">
              <a:spcBef>
                <a:spcPts val="2500"/>
              </a:spcBef>
              <a:buNone/>
            </a:pPr>
            <a:r>
              <a:rPr lang="en-US" sz="1400" b="1"/>
              <a:t>Advancements in Digital Printing</a:t>
            </a:r>
          </a:p>
          <a:p>
            <a:pPr marL="0" lvl="1" indent="0">
              <a:buNone/>
            </a:pPr>
            <a:r>
              <a:rPr lang="en-US" sz="1400"/>
              <a:t>We can anticipate further advancements in digital printing that enhance speed, versatility, and application across various industries.</a:t>
            </a:r>
          </a:p>
          <a:p>
            <a:pPr marL="0" indent="0">
              <a:spcBef>
                <a:spcPts val="2500"/>
              </a:spcBef>
              <a:buNone/>
            </a:pPr>
            <a:r>
              <a:rPr lang="en-US" sz="1400" b="1"/>
              <a:t>Print Quality Enhancements</a:t>
            </a:r>
          </a:p>
          <a:p>
            <a:pPr marL="0" lvl="1" indent="0">
              <a:buNone/>
            </a:pPr>
            <a:r>
              <a:rPr lang="en-US" sz="1400"/>
              <a:t>Continued improvements in print quality will ensure sharper images and more vibrant colors, meeting the demands of consumers.</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Close up of yellow container printed by 3d printer on a human hand with 3d printer machines in the background.">
            <a:extLst>
              <a:ext uri="{FF2B5EF4-FFF2-40B4-BE49-F238E27FC236}">
                <a16:creationId xmlns:a16="http://schemas.microsoft.com/office/drawing/2014/main" id="{C02BB5A2-81B1-4CC6-8631-747EED25A408}"/>
              </a:ext>
            </a:extLst>
          </p:cNvPr>
          <p:cNvPicPr>
            <a:picLocks noGrp="1" noChangeAspect="1"/>
          </p:cNvPicPr>
          <p:nvPr>
            <p:ph sz="half" idx="1"/>
          </p:nvPr>
        </p:nvPicPr>
        <p:blipFill>
          <a:blip r:embed="rId3"/>
          <a:srcRect l="45892" r="14428" b="-1"/>
          <a:stretch>
            <a:fillRect/>
          </a:stretch>
        </p:blipFill>
        <p:spPr>
          <a:xfrm>
            <a:off x="8115300" y="10"/>
            <a:ext cx="4076700" cy="6857990"/>
          </a:xfrm>
          <a:prstGeom prst="rect">
            <a:avLst/>
          </a:prstGeom>
        </p:spPr>
      </p:pic>
    </p:spTree>
    <p:extLst>
      <p:ext uri="{BB962C8B-B14F-4D97-AF65-F5344CB8AC3E}">
        <p14:creationId xmlns:p14="http://schemas.microsoft.com/office/powerpoint/2010/main" val="194945803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F710FDB-0919-493E-8539-8240C23F1E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EC199859-BD81-75CC-6B30-1ACF090B209E}"/>
              </a:ext>
            </a:extLst>
          </p:cNvPr>
          <p:cNvSpPr>
            <a:spLocks noGrp="1"/>
          </p:cNvSpPr>
          <p:nvPr>
            <p:ph type="title"/>
          </p:nvPr>
        </p:nvSpPr>
        <p:spPr>
          <a:xfrm>
            <a:off x="700636" y="1280538"/>
            <a:ext cx="7995130" cy="1408176"/>
          </a:xfrm>
        </p:spPr>
        <p:txBody>
          <a:bodyPr anchor="b">
            <a:normAutofit/>
          </a:bodyPr>
          <a:lstStyle/>
          <a:p>
            <a:r>
              <a:rPr lang="en-US" sz="6000"/>
              <a:t>Conclusion</a:t>
            </a:r>
          </a:p>
        </p:txBody>
      </p:sp>
      <p:graphicFrame>
        <p:nvGraphicFramePr>
          <p:cNvPr id="11" name="Content Placeholder 2">
            <a:extLst>
              <a:ext uri="{FF2B5EF4-FFF2-40B4-BE49-F238E27FC236}">
                <a16:creationId xmlns:a16="http://schemas.microsoft.com/office/drawing/2014/main" id="{9B1A72F3-2F6A-4FEF-CB69-4A8DCA80DFC5}"/>
              </a:ext>
            </a:extLst>
          </p:cNvPr>
          <p:cNvGraphicFramePr>
            <a:graphicFrameLocks noGrp="1"/>
          </p:cNvGraphicFramePr>
          <p:nvPr>
            <p:ph idx="1"/>
            <p:extLst>
              <p:ext uri="{D42A27DB-BD31-4B8C-83A1-F6EECF244321}">
                <p14:modId xmlns:p14="http://schemas.microsoft.com/office/powerpoint/2010/main" val="1986133520"/>
              </p:ext>
              <p:ext uri="{E7BDC344-281C-4309-B0C6-D0EE65EED2A8}">
                <p202:designPr xmlns:p202="http://schemas.microsoft.com/office/powerpoint/2020/02/main">
                  <p202:designTagLst>
                    <p202:designTag name="ARCH:1:CLS" val="InformationBlock"/>
                    <p202:designTag name="ARCH:1:VSVAR" val="TitledTextBox"/>
                  </p202:designTagLst>
                </p202:designPr>
              </p:ext>
            </p:extLst>
          </p:nvPr>
        </p:nvGraphicFramePr>
        <p:xfrm>
          <a:off x="704087" y="3659393"/>
          <a:ext cx="10785783" cy="2514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0" name="Straight Connector 9">
            <a:extLst>
              <a:ext uri="{FF2B5EF4-FFF2-40B4-BE49-F238E27FC236}">
                <a16:creationId xmlns:a16="http://schemas.microsoft.com/office/drawing/2014/main" id="{CA8CF56C-58F2-6FFF-1369-D8C85682AD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3077378"/>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2525941"/>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0CA528BC-F4DD-6E0F-15B7-6F33A8B1DF23}"/>
              </a:ext>
            </a:extLst>
          </p:cNvPr>
          <p:cNvSpPr>
            <a:spLocks noGrp="1"/>
          </p:cNvSpPr>
          <p:nvPr>
            <p:ph type="ctrTitle"/>
          </p:nvPr>
        </p:nvSpPr>
        <p:spPr>
          <a:xfrm>
            <a:off x="695324" y="1145308"/>
            <a:ext cx="7600263" cy="4860947"/>
          </a:xfrm>
        </p:spPr>
        <p:txBody>
          <a:bodyPr anchor="b">
            <a:normAutofit/>
          </a:bodyPr>
          <a:lstStyle/>
          <a:p>
            <a:r>
              <a:rPr lang="en-US" sz="7000"/>
              <a:t>Ancient Manuscripts and Early Writing Systems</a:t>
            </a:r>
          </a:p>
        </p:txBody>
      </p:sp>
      <p:cxnSp>
        <p:nvCxnSpPr>
          <p:cNvPr id="9" name="Straight Connector 8">
            <a:extLst>
              <a:ext uri="{FF2B5EF4-FFF2-40B4-BE49-F238E27FC236}">
                <a16:creationId xmlns:a16="http://schemas.microsoft.com/office/drawing/2014/main" id="{67CEFA70-4D11-644F-D4FB-AFFE8747EC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755420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284988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E5E837F-8188-4A52-66EC-CC4FAB7D70C5}"/>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Early Forms of Writing and Materials Used</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A9EEE90A-751D-3BEE-7F41-AAF6C8680DD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Cuneiform Writing</a:t>
            </a:r>
          </a:p>
          <a:p>
            <a:pPr marL="0" lvl="1" indent="0">
              <a:buNone/>
            </a:pPr>
            <a:r>
              <a:rPr lang="en-US" sz="1400"/>
              <a:t>Cuneiform is one of the oldest known writing systems, developed in ancient Mesopotamia, inscribed on clay tablets.</a:t>
            </a:r>
          </a:p>
          <a:p>
            <a:pPr marL="0" indent="0">
              <a:spcBef>
                <a:spcPts val="2500"/>
              </a:spcBef>
              <a:buNone/>
            </a:pPr>
            <a:r>
              <a:rPr lang="en-US" sz="1400" b="1"/>
              <a:t>Hieroglyphics</a:t>
            </a:r>
          </a:p>
          <a:p>
            <a:pPr marL="0" lvl="1" indent="0">
              <a:buNone/>
            </a:pPr>
            <a:r>
              <a:rPr lang="en-US" sz="1400"/>
              <a:t>Hieroglyphics were a formal writing system used in ancient Egypt, combining logographic and alphabetic elements, often inscribed on stone or papyrus.</a:t>
            </a:r>
          </a:p>
          <a:p>
            <a:pPr marL="0" indent="0">
              <a:spcBef>
                <a:spcPts val="2500"/>
              </a:spcBef>
              <a:buNone/>
            </a:pPr>
            <a:r>
              <a:rPr lang="en-US" sz="1400" b="1"/>
              <a:t>Materials for Writing</a:t>
            </a:r>
          </a:p>
          <a:p>
            <a:pPr marL="0" lvl="1" indent="0">
              <a:buNone/>
            </a:pPr>
            <a:r>
              <a:rPr lang="en-US" sz="1400"/>
              <a:t>The primary materials used for early writing included clay for cuneiform and papyrus for hieroglyphics, essential for preserving knowledge.</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Chinese Stamps">
            <a:extLst>
              <a:ext uri="{FF2B5EF4-FFF2-40B4-BE49-F238E27FC236}">
                <a16:creationId xmlns:a16="http://schemas.microsoft.com/office/drawing/2014/main" id="{8C97C4C0-1219-4EA1-B56B-05A87B7A6FB2}"/>
              </a:ext>
            </a:extLst>
          </p:cNvPr>
          <p:cNvPicPr>
            <a:picLocks noGrp="1" noChangeAspect="1"/>
          </p:cNvPicPr>
          <p:nvPr>
            <p:ph sz="half" idx="1"/>
          </p:nvPr>
        </p:nvPicPr>
        <p:blipFill>
          <a:blip r:embed="rId3"/>
          <a:srcRect l="41241" r="19079" b="-1"/>
          <a:stretch>
            <a:fillRect/>
          </a:stretch>
        </p:blipFill>
        <p:spPr>
          <a:xfrm>
            <a:off x="8115300" y="10"/>
            <a:ext cx="4076700" cy="6857990"/>
          </a:xfrm>
          <a:prstGeom prst="rect">
            <a:avLst/>
          </a:prstGeom>
        </p:spPr>
      </p:pic>
    </p:spTree>
    <p:extLst>
      <p:ext uri="{BB962C8B-B14F-4D97-AF65-F5344CB8AC3E}">
        <p14:creationId xmlns:p14="http://schemas.microsoft.com/office/powerpoint/2010/main" val="370625560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3C8841-7585-8F40-D26E-151027D7CA38}"/>
              </a:ext>
            </a:extLst>
          </p:cNvPr>
          <p:cNvSpPr>
            <a:spLocks noGrp="1"/>
          </p:cNvSpPr>
          <p:nvPr>
            <p:ph type="title"/>
          </p:nvPr>
        </p:nvSpPr>
        <p:spPr>
          <a:xfrm>
            <a:off x="4866968" y="914400"/>
            <a:ext cx="6627924" cy="1307592"/>
          </a:xfrm>
        </p:spPr>
        <p:txBody>
          <a:bodyPr vert="horz" lIns="91440" tIns="45720" rIns="91440" bIns="45720" rtlCol="0" anchor="t">
            <a:normAutofit/>
          </a:bodyPr>
          <a:lstStyle/>
          <a:p>
            <a:pPr>
              <a:lnSpc>
                <a:spcPct val="90000"/>
              </a:lnSpc>
            </a:pPr>
            <a:r>
              <a:rPr lang="en-US" sz="3400"/>
              <a:t>Development of Manuscripts in Ancient Civilizations</a:t>
            </a:r>
          </a:p>
        </p:txBody>
      </p:sp>
      <p:pic>
        <p:nvPicPr>
          <p:cNvPr id="5" name="Content Placeholder 4" descr="Instrument Maker's Studio">
            <a:extLst>
              <a:ext uri="{FF2B5EF4-FFF2-40B4-BE49-F238E27FC236}">
                <a16:creationId xmlns:a16="http://schemas.microsoft.com/office/drawing/2014/main" id="{83678352-8323-496A-8600-4288EE2A0615}"/>
              </a:ext>
            </a:extLst>
          </p:cNvPr>
          <p:cNvPicPr>
            <a:picLocks noGrp="1" noChangeAspect="1"/>
          </p:cNvPicPr>
          <p:nvPr>
            <p:ph sz="half" idx="1"/>
          </p:nvPr>
        </p:nvPicPr>
        <p:blipFill>
          <a:blip r:embed="rId3"/>
          <a:srcRect l="2265" r="56903" b="2"/>
          <a:stretch>
            <a:fillRect/>
          </a:stretch>
        </p:blipFill>
        <p:spPr>
          <a:xfrm>
            <a:off x="20" y="-17929"/>
            <a:ext cx="4206220" cy="6875929"/>
          </a:xfrm>
          <a:prstGeom prst="rect">
            <a:avLst/>
          </a:prstGeom>
        </p:spPr>
      </p:pic>
      <p:cxnSp>
        <p:nvCxnSpPr>
          <p:cNvPr id="16" name="Straight Connector 15">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31ED80ED-6B31-D448-FBA8-784893C6FB7F}"/>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66968" y="2221992"/>
            <a:ext cx="6627924" cy="3739896"/>
          </a:xfrm>
        </p:spPr>
        <p:txBody>
          <a:bodyPr>
            <a:normAutofit/>
          </a:bodyPr>
          <a:lstStyle/>
          <a:p>
            <a:pPr marL="0" indent="0">
              <a:spcBef>
                <a:spcPts val="2500"/>
              </a:spcBef>
              <a:buNone/>
            </a:pPr>
            <a:r>
              <a:rPr lang="en-US" sz="1400" b="1"/>
              <a:t>Role of Scribes</a:t>
            </a:r>
          </a:p>
          <a:p>
            <a:pPr marL="0" lvl="1" indent="0">
              <a:buNone/>
            </a:pPr>
            <a:r>
              <a:rPr lang="en-US" sz="1400"/>
              <a:t>Scribes were vital in ancient civilizations, responsible for meticulously copying and preserving important texts and knowledge.</a:t>
            </a:r>
          </a:p>
          <a:p>
            <a:pPr marL="0" indent="0">
              <a:spcBef>
                <a:spcPts val="2500"/>
              </a:spcBef>
              <a:buNone/>
            </a:pPr>
            <a:r>
              <a:rPr lang="en-US" sz="1400" b="1"/>
              <a:t>Manuscript Flourishing</a:t>
            </a:r>
          </a:p>
          <a:p>
            <a:pPr marL="0" lvl="1" indent="0">
              <a:buNone/>
            </a:pPr>
            <a:r>
              <a:rPr lang="en-US" sz="1400"/>
              <a:t>Hand-written manuscripts flourished in ancient Greece and Rome, serving as crucial mediums for sharing knowledge and culture.</a:t>
            </a:r>
          </a:p>
          <a:p>
            <a:pPr marL="0" indent="0">
              <a:spcBef>
                <a:spcPts val="2500"/>
              </a:spcBef>
              <a:buNone/>
            </a:pPr>
            <a:r>
              <a:rPr lang="en-US" sz="1400" b="1"/>
              <a:t>Preservation of Knowledge</a:t>
            </a:r>
          </a:p>
          <a:p>
            <a:pPr marL="0" lvl="1" indent="0">
              <a:buNone/>
            </a:pPr>
            <a:r>
              <a:rPr lang="en-US" sz="1400"/>
              <a:t>The painstaking efforts of scribes ensured the preservation of invaluable texts, contributing to the continuity of knowledge through history.</a:t>
            </a:r>
          </a:p>
        </p:txBody>
      </p:sp>
      <p:cxnSp>
        <p:nvCxnSpPr>
          <p:cNvPr id="18" name="Straight Connector 17">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2515004"/>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AD593B-2F37-B171-BBF1-3EB5A3E82BE4}"/>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Hand-Copying Methods and Scribes</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9ADE5521-8E8F-787F-22E9-DE278CDF16A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Role of Scribes</a:t>
            </a:r>
          </a:p>
          <a:p>
            <a:pPr marL="0" lvl="1" indent="0">
              <a:buNone/>
            </a:pPr>
            <a:r>
              <a:rPr lang="en-US" sz="1400"/>
              <a:t>Scribes played a crucial role in preserving written knowledge and facilitating education through hand-copying texts.</a:t>
            </a:r>
          </a:p>
          <a:p>
            <a:pPr marL="0" indent="0">
              <a:spcBef>
                <a:spcPts val="2500"/>
              </a:spcBef>
              <a:buNone/>
            </a:pPr>
            <a:r>
              <a:rPr lang="en-US" sz="1400" b="1"/>
              <a:t>Quills and Ink</a:t>
            </a:r>
          </a:p>
          <a:p>
            <a:pPr marL="0" lvl="1" indent="0">
              <a:buNone/>
            </a:pPr>
            <a:r>
              <a:rPr lang="en-US" sz="1400"/>
              <a:t>Using quills and ink, scribes meticulously replicated texts, ensuring the continuity of literature across generations.</a:t>
            </a:r>
          </a:p>
          <a:p>
            <a:pPr marL="0" indent="0">
              <a:spcBef>
                <a:spcPts val="2500"/>
              </a:spcBef>
              <a:buNone/>
            </a:pPr>
            <a:r>
              <a:rPr lang="en-US" sz="1400" b="1"/>
              <a:t>Labor-Intensive Process</a:t>
            </a:r>
          </a:p>
          <a:p>
            <a:pPr marL="0" lvl="1" indent="0">
              <a:buNone/>
            </a:pPr>
            <a:r>
              <a:rPr lang="en-US" sz="1400"/>
              <a:t>The hand-copying process was labor-intensive but vital for the transmission of knowledge and education in societies.</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feather quill pen and an inkwell rest on top of an piece of parchment paper.">
            <a:extLst>
              <a:ext uri="{FF2B5EF4-FFF2-40B4-BE49-F238E27FC236}">
                <a16:creationId xmlns:a16="http://schemas.microsoft.com/office/drawing/2014/main" id="{419EA4BB-ADF3-45D9-803F-79AC3CAC8C09}"/>
              </a:ext>
            </a:extLst>
          </p:cNvPr>
          <p:cNvPicPr>
            <a:picLocks noGrp="1" noChangeAspect="1"/>
          </p:cNvPicPr>
          <p:nvPr>
            <p:ph sz="half" idx="1"/>
          </p:nvPr>
        </p:nvPicPr>
        <p:blipFill>
          <a:blip r:embed="rId3"/>
          <a:srcRect l="17443" r="25342"/>
          <a:stretch>
            <a:fillRect/>
          </a:stretch>
        </p:blipFill>
        <p:spPr>
          <a:xfrm>
            <a:off x="8115300" y="10"/>
            <a:ext cx="4076700" cy="6857990"/>
          </a:xfrm>
          <a:prstGeom prst="rect">
            <a:avLst/>
          </a:prstGeom>
        </p:spPr>
      </p:pic>
    </p:spTree>
    <p:extLst>
      <p:ext uri="{BB962C8B-B14F-4D97-AF65-F5344CB8AC3E}">
        <p14:creationId xmlns:p14="http://schemas.microsoft.com/office/powerpoint/2010/main" val="126443280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EF92653-5D6D-47E6-8744-0DAF76E049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sto MT"/>
              <a:ea typeface="+mn-ea"/>
              <a:cs typeface="+mn-cs"/>
            </a:endParaRPr>
          </a:p>
        </p:txBody>
      </p:sp>
      <p:sp>
        <p:nvSpPr>
          <p:cNvPr id="2" name="Title 1">
            <a:extLst>
              <a:ext uri="{FF2B5EF4-FFF2-40B4-BE49-F238E27FC236}">
                <a16:creationId xmlns:a16="http://schemas.microsoft.com/office/drawing/2014/main" id="{75A78398-AA8C-FB1C-6A71-F8B2AD8D5B06}"/>
              </a:ext>
            </a:extLst>
          </p:cNvPr>
          <p:cNvSpPr>
            <a:spLocks noGrp="1"/>
          </p:cNvSpPr>
          <p:nvPr>
            <p:ph type="ctrTitle"/>
          </p:nvPr>
        </p:nvSpPr>
        <p:spPr>
          <a:xfrm>
            <a:off x="695324" y="1145308"/>
            <a:ext cx="7600263" cy="4860947"/>
          </a:xfrm>
        </p:spPr>
        <p:txBody>
          <a:bodyPr anchor="b">
            <a:normAutofit/>
          </a:bodyPr>
          <a:lstStyle/>
          <a:p>
            <a:r>
              <a:rPr lang="en-US" sz="7600"/>
              <a:t>The Invention of Movable Type Printing</a:t>
            </a:r>
          </a:p>
        </p:txBody>
      </p:sp>
      <p:cxnSp>
        <p:nvCxnSpPr>
          <p:cNvPr id="9" name="Straight Connector 8">
            <a:extLst>
              <a:ext uri="{FF2B5EF4-FFF2-40B4-BE49-F238E27FC236}">
                <a16:creationId xmlns:a16="http://schemas.microsoft.com/office/drawing/2014/main" id="{67CEFA70-4D11-644F-D4FB-AFFE8747ECC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7554201"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000831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180AF8-3CA2-E5B8-385B-913AD037DC97}"/>
              </a:ext>
            </a:extLst>
          </p:cNvPr>
          <p:cNvSpPr>
            <a:spLocks noGrp="1"/>
          </p:cNvSpPr>
          <p:nvPr>
            <p:ph type="title"/>
          </p:nvPr>
        </p:nvSpPr>
        <p:spPr>
          <a:xfrm>
            <a:off x="704088" y="914401"/>
            <a:ext cx="6766560" cy="1307592"/>
          </a:xfrm>
        </p:spPr>
        <p:txBody>
          <a:bodyPr vert="horz" lIns="91440" tIns="45720" rIns="91440" bIns="45720" rtlCol="0" anchor="t">
            <a:normAutofit/>
          </a:bodyPr>
          <a:lstStyle/>
          <a:p>
            <a:pPr>
              <a:lnSpc>
                <a:spcPct val="90000"/>
              </a:lnSpc>
            </a:pPr>
            <a:r>
              <a:rPr lang="en-US"/>
              <a:t>Bi Sheng and the Chinese Movable Type Printing</a:t>
            </a:r>
          </a:p>
        </p:txBody>
      </p:sp>
      <p:cxnSp>
        <p:nvCxnSpPr>
          <p:cNvPr id="16" name="Straight Connector 1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658368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42FA3B28-E6C0-A231-501D-D5D2C746DE08}"/>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704088" y="2221994"/>
            <a:ext cx="6766560" cy="3739896"/>
          </a:xfrm>
        </p:spPr>
        <p:txBody>
          <a:bodyPr>
            <a:normAutofit/>
          </a:bodyPr>
          <a:lstStyle/>
          <a:p>
            <a:pPr marL="0" indent="0">
              <a:spcBef>
                <a:spcPts val="2500"/>
              </a:spcBef>
              <a:buNone/>
            </a:pPr>
            <a:r>
              <a:rPr lang="en-US" sz="1400" b="1"/>
              <a:t>Movable Type Innovation</a:t>
            </a:r>
          </a:p>
          <a:p>
            <a:pPr marL="0" lvl="1" indent="0">
              <a:buNone/>
            </a:pPr>
            <a:r>
              <a:rPr lang="en-US" sz="1400"/>
              <a:t>Bi Sheng's 11th-century invention of movable type printing revolutionized the dissemination of information in China.</a:t>
            </a:r>
          </a:p>
          <a:p>
            <a:pPr marL="0" indent="0">
              <a:spcBef>
                <a:spcPts val="2500"/>
              </a:spcBef>
              <a:buNone/>
            </a:pPr>
            <a:r>
              <a:rPr lang="en-US" sz="1400" b="1"/>
              <a:t>Materials Used</a:t>
            </a:r>
          </a:p>
          <a:p>
            <a:pPr marL="0" lvl="1" indent="0">
              <a:buNone/>
            </a:pPr>
            <a:r>
              <a:rPr lang="en-US" sz="1400"/>
              <a:t>The first movable type was made from clay, later improved with wooden types, enhancing durability and efficiency.</a:t>
            </a:r>
          </a:p>
          <a:p>
            <a:pPr marL="0" indent="0">
              <a:spcBef>
                <a:spcPts val="2500"/>
              </a:spcBef>
              <a:buNone/>
            </a:pPr>
            <a:r>
              <a:rPr lang="en-US" sz="1400" b="1"/>
              <a:t>Foundation for Printing Technology</a:t>
            </a:r>
          </a:p>
          <a:p>
            <a:pPr marL="0" lvl="1" indent="0">
              <a:buNone/>
            </a:pPr>
            <a:r>
              <a:rPr lang="en-US" sz="1400"/>
              <a:t>Bi Sheng's work laid the groundwork for modern printing technology, influencing future advancements worldwide.</a:t>
            </a:r>
          </a:p>
        </p:txBody>
      </p:sp>
      <p:cxnSp>
        <p:nvCxnSpPr>
          <p:cNvPr id="18" name="Straight Connector 17">
            <a:extLst>
              <a:ext uri="{FF2B5EF4-FFF2-40B4-BE49-F238E27FC236}">
                <a16:creationId xmlns:a16="http://schemas.microsoft.com/office/drawing/2014/main" id="{CBA3C59D-8641-484F-A35C-361AD7E1553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4768"/>
            <a:ext cx="65836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bstract futuristic city">
            <a:extLst>
              <a:ext uri="{FF2B5EF4-FFF2-40B4-BE49-F238E27FC236}">
                <a16:creationId xmlns:a16="http://schemas.microsoft.com/office/drawing/2014/main" id="{689E2652-AF41-4800-B981-AB72FA44F2FB}"/>
              </a:ext>
            </a:extLst>
          </p:cNvPr>
          <p:cNvPicPr>
            <a:picLocks noGrp="1" noChangeAspect="1"/>
          </p:cNvPicPr>
          <p:nvPr>
            <p:ph sz="half" idx="1"/>
          </p:nvPr>
        </p:nvPicPr>
        <p:blipFill>
          <a:blip r:embed="rId3"/>
          <a:srcRect l="31695" r="28625" b="-1"/>
          <a:stretch>
            <a:fillRect/>
          </a:stretch>
        </p:blipFill>
        <p:spPr>
          <a:xfrm>
            <a:off x="8115300" y="10"/>
            <a:ext cx="4076700" cy="6857990"/>
          </a:xfrm>
          <a:prstGeom prst="rect">
            <a:avLst/>
          </a:prstGeom>
        </p:spPr>
      </p:pic>
    </p:spTree>
    <p:extLst>
      <p:ext uri="{BB962C8B-B14F-4D97-AF65-F5344CB8AC3E}">
        <p14:creationId xmlns:p14="http://schemas.microsoft.com/office/powerpoint/2010/main" val="115724006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0" name="Straight Connector 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660EB578-C970-4186-B93C-45851BBC6E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D462C3-C0A6-4A68-E267-E877612BDBF2}"/>
              </a:ext>
            </a:extLst>
          </p:cNvPr>
          <p:cNvSpPr>
            <a:spLocks noGrp="1"/>
          </p:cNvSpPr>
          <p:nvPr>
            <p:ph type="title"/>
          </p:nvPr>
        </p:nvSpPr>
        <p:spPr>
          <a:xfrm>
            <a:off x="4866968" y="914400"/>
            <a:ext cx="6627924" cy="1307592"/>
          </a:xfrm>
        </p:spPr>
        <p:txBody>
          <a:bodyPr vert="horz" lIns="91440" tIns="45720" rIns="91440" bIns="45720" rtlCol="0" anchor="t">
            <a:normAutofit/>
          </a:bodyPr>
          <a:lstStyle/>
          <a:p>
            <a:pPr>
              <a:lnSpc>
                <a:spcPct val="90000"/>
              </a:lnSpc>
            </a:pPr>
            <a:r>
              <a:rPr lang="en-US"/>
              <a:t>Johannes Gutenberg and the Gutenberg Press</a:t>
            </a:r>
          </a:p>
        </p:txBody>
      </p:sp>
      <p:pic>
        <p:nvPicPr>
          <p:cNvPr id="5" name="Content Placeholder 4" descr="A variety of ways to communicate and think electronically">
            <a:extLst>
              <a:ext uri="{FF2B5EF4-FFF2-40B4-BE49-F238E27FC236}">
                <a16:creationId xmlns:a16="http://schemas.microsoft.com/office/drawing/2014/main" id="{C2CF4BE5-DB71-4861-9445-2C4E55E2E61C}"/>
              </a:ext>
            </a:extLst>
          </p:cNvPr>
          <p:cNvPicPr>
            <a:picLocks noGrp="1" noChangeAspect="1"/>
          </p:cNvPicPr>
          <p:nvPr>
            <p:ph sz="half" idx="1"/>
          </p:nvPr>
        </p:nvPicPr>
        <p:blipFill>
          <a:blip r:embed="rId3"/>
          <a:srcRect l="29602" r="35988" b="1"/>
          <a:stretch>
            <a:fillRect/>
          </a:stretch>
        </p:blipFill>
        <p:spPr>
          <a:xfrm>
            <a:off x="20" y="-17929"/>
            <a:ext cx="4206220" cy="6875929"/>
          </a:xfrm>
          <a:prstGeom prst="rect">
            <a:avLst/>
          </a:prstGeom>
        </p:spPr>
      </p:pic>
      <p:cxnSp>
        <p:nvCxnSpPr>
          <p:cNvPr id="16" name="Straight Connector 15">
            <a:extLst>
              <a:ext uri="{FF2B5EF4-FFF2-40B4-BE49-F238E27FC236}">
                <a16:creationId xmlns:a16="http://schemas.microsoft.com/office/drawing/2014/main" id="{CDF57B02-07BB-407B-BB36-06D9C64A673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722376"/>
            <a:ext cx="6476356"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28711069-1F50-256D-DE38-63F076F69535}"/>
              </a:ext>
            </a:extLst>
          </p:cNvPr>
          <p:cNvSpPr>
            <a:spLocks noGrp="1"/>
          </p:cNvSpPr>
          <p:nvPr>
            <p:ph sz="half" idx="2"/>
            <p:extLst>
              <p:ext uri="{E7BDC344-281C-4309-B0C6-D0EE65EED2A8}">
                <p202:designPr xmlns:p202="http://schemas.microsoft.com/office/powerpoint/2020/02/main">
                  <p202:designTagLst>
                    <p202:designTag name="ARCH:1:CLS" val="InformationBlock"/>
                    <p202:designTag name="ARCH:1:VSVAR" val="TitledTextBox"/>
                  </p202:designTagLst>
                </p202:designPr>
              </p:ext>
            </p:extLst>
          </p:nvPr>
        </p:nvSpPr>
        <p:spPr>
          <a:xfrm>
            <a:off x="4866968" y="2221992"/>
            <a:ext cx="6627924" cy="3739896"/>
          </a:xfrm>
        </p:spPr>
        <p:txBody>
          <a:bodyPr>
            <a:normAutofit/>
          </a:bodyPr>
          <a:lstStyle/>
          <a:p>
            <a:pPr marL="0" indent="0">
              <a:spcBef>
                <a:spcPts val="2500"/>
              </a:spcBef>
              <a:buNone/>
            </a:pPr>
            <a:r>
              <a:rPr lang="en-US" sz="1400" b="1"/>
              <a:t>Movable Type Printing</a:t>
            </a:r>
          </a:p>
          <a:p>
            <a:pPr marL="0" lvl="1" indent="0">
              <a:buNone/>
            </a:pPr>
            <a:r>
              <a:rPr lang="en-US" sz="1400"/>
              <a:t>Gutenberg's introduction of movable type printing revolutionized the way texts were produced, making book creation more efficient.</a:t>
            </a:r>
          </a:p>
          <a:p>
            <a:pPr marL="0" indent="0">
              <a:spcBef>
                <a:spcPts val="2500"/>
              </a:spcBef>
              <a:buNone/>
            </a:pPr>
            <a:r>
              <a:rPr lang="en-US" sz="1400" b="1"/>
              <a:t>Accessibility of Information</a:t>
            </a:r>
          </a:p>
          <a:p>
            <a:pPr marL="0" lvl="1" indent="0">
              <a:buNone/>
            </a:pPr>
            <a:r>
              <a:rPr lang="en-US" sz="1400"/>
              <a:t>The Gutenberg Press made books more accessible to the general public, fostering literacy and education across Europe.</a:t>
            </a:r>
          </a:p>
          <a:p>
            <a:pPr marL="0" indent="0">
              <a:spcBef>
                <a:spcPts val="2500"/>
              </a:spcBef>
              <a:buNone/>
            </a:pPr>
            <a:r>
              <a:rPr lang="en-US" sz="1400" b="1"/>
              <a:t>Impact on Communication</a:t>
            </a:r>
          </a:p>
          <a:p>
            <a:pPr marL="0" lvl="1" indent="0">
              <a:buNone/>
            </a:pPr>
            <a:r>
              <a:rPr lang="en-US" sz="1400"/>
              <a:t>This invention dramatically transformed communication, allowing for the rapid dissemination of ideas and knowledge.</a:t>
            </a:r>
          </a:p>
        </p:txBody>
      </p:sp>
      <p:cxnSp>
        <p:nvCxnSpPr>
          <p:cNvPr id="18" name="Straight Connector 17">
            <a:extLst>
              <a:ext uri="{FF2B5EF4-FFF2-40B4-BE49-F238E27FC236}">
                <a16:creationId xmlns:a16="http://schemas.microsoft.com/office/drawing/2014/main" id="{C6855964-C920-48EB-8804-74291211C8A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7665" y="6144768"/>
            <a:ext cx="647635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1016516"/>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25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250"/>
                                        <p:tgtEl>
                                          <p:spTgt spid="4"/>
                                        </p:tgtEl>
                                      </p:cBhvr>
                                    </p:animEffect>
                                    <p:anim calcmode="lin" valueType="num">
                                      <p:cBhvr>
                                        <p:cTn id="8" dur="250" fill="hold"/>
                                        <p:tgtEl>
                                          <p:spTgt spid="4"/>
                                        </p:tgtEl>
                                        <p:attrNameLst>
                                          <p:attrName>ppt_x</p:attrName>
                                        </p:attrNameLst>
                                      </p:cBhvr>
                                      <p:tavLst>
                                        <p:tav tm="0">
                                          <p:val>
                                            <p:strVal val="#ppt_x"/>
                                          </p:val>
                                        </p:tav>
                                        <p:tav tm="100000">
                                          <p:val>
                                            <p:strVal val="#ppt_x"/>
                                          </p:val>
                                        </p:tav>
                                      </p:tavLst>
                                    </p:anim>
                                    <p:anim calcmode="lin" valueType="num">
                                      <p:cBhvr>
                                        <p:cTn id="9" dur="25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12</TotalTime>
  <Words>3979</Words>
  <Application>Microsoft Office PowerPoint</Application>
  <PresentationFormat>Widescreen</PresentationFormat>
  <Paragraphs>229</Paragraphs>
  <Slides>27</Slides>
  <Notes>27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27</vt:i4>
      </vt:variant>
    </vt:vector>
  </HeadingPairs>
  <TitlesOfParts>
    <vt:vector size="32" baseType="lpstr">
      <vt:lpstr>Aptos</vt:lpstr>
      <vt:lpstr>Arial</vt:lpstr>
      <vt:lpstr>Calisto MT</vt:lpstr>
      <vt:lpstr>Univers Condensed</vt:lpstr>
      <vt:lpstr>ChronicleVTI</vt:lpstr>
      <vt:lpstr>The History of the Art of Book Printing: From Manuscripts to Modern Presses</vt:lpstr>
      <vt:lpstr>Agenda Items</vt:lpstr>
      <vt:lpstr>Ancient Manuscripts and Early Writing Systems</vt:lpstr>
      <vt:lpstr>Early Forms of Writing and Materials Used</vt:lpstr>
      <vt:lpstr>Development of Manuscripts in Ancient Civilizations</vt:lpstr>
      <vt:lpstr>Hand-Copying Methods and Scribes</vt:lpstr>
      <vt:lpstr>The Invention of Movable Type Printing</vt:lpstr>
      <vt:lpstr>Bi Sheng and the Chinese Movable Type Printing</vt:lpstr>
      <vt:lpstr>Johannes Gutenberg and the Gutenberg Press</vt:lpstr>
      <vt:lpstr>Impact of Movable Type on Print Production</vt:lpstr>
      <vt:lpstr>The Spread of Printing Technology in Europe</vt:lpstr>
      <vt:lpstr>Early Printing Presses in Europe</vt:lpstr>
      <vt:lpstr>Role in the Renaissance and Reformation</vt:lpstr>
      <vt:lpstr>Proliferation of Books and Literacy</vt:lpstr>
      <vt:lpstr>Advancements in Printing Techniques</vt:lpstr>
      <vt:lpstr>Introduction of Steam-Powered Printing Presses</vt:lpstr>
      <vt:lpstr>Development of Lithography and Offset Printing</vt:lpstr>
      <vt:lpstr>Impact of Industrialization on Printing</vt:lpstr>
      <vt:lpstr>The Rise of Digital Printing</vt:lpstr>
      <vt:lpstr>Transition From Analog to Digital Printing</vt:lpstr>
      <vt:lpstr>Advances in Digital Print Technology</vt:lpstr>
      <vt:lpstr>Benefits and Applications of Digital Printing</vt:lpstr>
      <vt:lpstr>The Future of Book Printing</vt:lpstr>
      <vt:lpstr>Current Trends in the Printing Industry</vt:lpstr>
      <vt:lpstr>Environmental Considerations and Sustainability</vt:lpstr>
      <vt:lpstr>Predictions for Future Innovations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Lucas Jellema</dc:creator>
  <cp:lastModifiedBy>Lucas Jellema</cp:lastModifiedBy>
  <cp:revision>1</cp:revision>
  <dcterms:created xsi:type="dcterms:W3CDTF">2025-05-17T11:04:02Z</dcterms:created>
  <dcterms:modified xsi:type="dcterms:W3CDTF">2025-05-17T11:16:43Z</dcterms:modified>
</cp:coreProperties>
</file>

<file path=docProps/thumbnail.jpeg>
</file>